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88" r:id="rId3"/>
    <p:sldId id="275" r:id="rId4"/>
    <p:sldId id="284" r:id="rId5"/>
    <p:sldId id="257" r:id="rId6"/>
    <p:sldId id="260" r:id="rId7"/>
    <p:sldId id="276" r:id="rId8"/>
    <p:sldId id="273" r:id="rId9"/>
    <p:sldId id="285" r:id="rId10"/>
    <p:sldId id="278" r:id="rId11"/>
    <p:sldId id="287" r:id="rId12"/>
    <p:sldId id="279" r:id="rId13"/>
    <p:sldId id="295" r:id="rId14"/>
    <p:sldId id="289" r:id="rId15"/>
    <p:sldId id="294" r:id="rId16"/>
    <p:sldId id="293" r:id="rId17"/>
    <p:sldId id="2147473000" r:id="rId18"/>
    <p:sldId id="290" r:id="rId19"/>
    <p:sldId id="291" r:id="rId20"/>
    <p:sldId id="277" r:id="rId21"/>
    <p:sldId id="282" r:id="rId22"/>
    <p:sldId id="283" r:id="rId23"/>
    <p:sldId id="2147472998" r:id="rId24"/>
    <p:sldId id="2147472999" r:id="rId25"/>
    <p:sldId id="486" r:id="rId26"/>
    <p:sldId id="484" r:id="rId27"/>
    <p:sldId id="485" r:id="rId28"/>
    <p:sldId id="480" r:id="rId29"/>
    <p:sldId id="2147472997" r:id="rId30"/>
    <p:sldId id="504" r:id="rId31"/>
    <p:sldId id="286"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3DE"/>
    <a:srgbClr val="005EB8"/>
    <a:srgbClr val="96147D"/>
    <a:srgbClr val="7C4790"/>
    <a:srgbClr val="7DD4FF"/>
    <a:srgbClr val="0096DE"/>
    <a:srgbClr val="181818"/>
    <a:srgbClr val="26283F"/>
    <a:srgbClr val="292B42"/>
    <a:srgbClr val="1D27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96374" autoAdjust="0"/>
  </p:normalViewPr>
  <p:slideViewPr>
    <p:cSldViewPr snapToGrid="0">
      <p:cViewPr varScale="1">
        <p:scale>
          <a:sx n="111" d="100"/>
          <a:sy n="111" d="100"/>
        </p:scale>
        <p:origin x="666" y="78"/>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A67A57-2111-4B43-A85D-D54DDAF4D763}" type="datetimeFigureOut">
              <a:rPr lang="fr-FR" smtClean="0"/>
              <a:t>15/03/2023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C3C26-8470-1144-8811-D71AF9465660}" type="slidenum">
              <a:rPr lang="fr-FR" smtClean="0"/>
              <a:t>‹N°›</a:t>
            </a:fld>
            <a:endParaRPr lang="fr-FR"/>
          </a:p>
        </p:txBody>
      </p:sp>
    </p:spTree>
    <p:extLst>
      <p:ext uri="{BB962C8B-B14F-4D97-AF65-F5344CB8AC3E}">
        <p14:creationId xmlns:p14="http://schemas.microsoft.com/office/powerpoint/2010/main" val="2373866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09C3C26-8470-1144-8811-D71AF9465660}" type="slidenum">
              <a:rPr lang="fr-FR" smtClean="0"/>
              <a:t>1</a:t>
            </a:fld>
            <a:endParaRPr lang="fr-FR"/>
          </a:p>
        </p:txBody>
      </p:sp>
    </p:spTree>
    <p:extLst>
      <p:ext uri="{BB962C8B-B14F-4D97-AF65-F5344CB8AC3E}">
        <p14:creationId xmlns:p14="http://schemas.microsoft.com/office/powerpoint/2010/main" val="3650678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Slide permettant d’introduire les sujets suivants :</a:t>
            </a:r>
          </a:p>
          <a:p>
            <a:r>
              <a:rPr lang="fr-FR" dirty="0"/>
              <a:t>Prix de marché, ARENH, Taxes/fiscalités</a:t>
            </a:r>
          </a:p>
          <a:p>
            <a:r>
              <a:rPr lang="fr-FR" dirty="0"/>
              <a:t>Impact sur la facture</a:t>
            </a:r>
          </a:p>
        </p:txBody>
      </p:sp>
      <p:sp>
        <p:nvSpPr>
          <p:cNvPr id="4" name="Espace réservé du numéro de diapositive 3"/>
          <p:cNvSpPr>
            <a:spLocks noGrp="1"/>
          </p:cNvSpPr>
          <p:nvPr>
            <p:ph type="sldNum" sz="quarter" idx="5"/>
          </p:nvPr>
        </p:nvSpPr>
        <p:spPr/>
        <p:txBody>
          <a:bodyPr/>
          <a:lstStyle/>
          <a:p>
            <a:fld id="{B30133A1-3C00-684F-AA7C-E77D6F418074}" type="slidenum">
              <a:rPr lang="fr-FR" smtClean="0"/>
              <a:t>29</a:t>
            </a:fld>
            <a:endParaRPr lang="fr-FR"/>
          </a:p>
        </p:txBody>
      </p:sp>
    </p:spTree>
    <p:extLst>
      <p:ext uri="{BB962C8B-B14F-4D97-AF65-F5344CB8AC3E}">
        <p14:creationId xmlns:p14="http://schemas.microsoft.com/office/powerpoint/2010/main" val="2478317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09C3C26-8470-1144-8811-D71AF9465660}" type="slidenum">
              <a:rPr lang="fr-FR" smtClean="0"/>
              <a:t>31</a:t>
            </a:fld>
            <a:endParaRPr lang="fr-FR"/>
          </a:p>
        </p:txBody>
      </p:sp>
    </p:spTree>
    <p:extLst>
      <p:ext uri="{BB962C8B-B14F-4D97-AF65-F5344CB8AC3E}">
        <p14:creationId xmlns:p14="http://schemas.microsoft.com/office/powerpoint/2010/main" val="1019269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4DEAE1-79DF-5E51-028F-D5E26A8A2EBC}"/>
              </a:ext>
            </a:extLst>
          </p:cNvPr>
          <p:cNvSpPr>
            <a:spLocks noGrp="1"/>
          </p:cNvSpPr>
          <p:nvPr>
            <p:ph type="ctrTitle"/>
          </p:nvPr>
        </p:nvSpPr>
        <p:spPr>
          <a:xfrm>
            <a:off x="1524000" y="1122363"/>
            <a:ext cx="9144000" cy="2387600"/>
          </a:xfrm>
        </p:spPr>
        <p:txBody>
          <a:bodyPr anchor="b"/>
          <a:lstStyle>
            <a:lvl1pPr algn="ctr">
              <a:defRPr sz="6000"/>
            </a:lvl1pPr>
          </a:lstStyle>
          <a:p>
            <a:r>
              <a:rPr lang="fr-FR" dirty="0"/>
              <a:t>Modifiez le style du titre</a:t>
            </a:r>
          </a:p>
        </p:txBody>
      </p:sp>
      <p:sp>
        <p:nvSpPr>
          <p:cNvPr id="3" name="Sous-titre 2">
            <a:extLst>
              <a:ext uri="{FF2B5EF4-FFF2-40B4-BE49-F238E27FC236}">
                <a16:creationId xmlns:a16="http://schemas.microsoft.com/office/drawing/2014/main" id="{0CBB1680-3A2B-A1EB-A085-B51549F3F927}"/>
              </a:ext>
            </a:extLst>
          </p:cNvPr>
          <p:cNvSpPr>
            <a:spLocks noGrp="1"/>
          </p:cNvSpPr>
          <p:nvPr>
            <p:ph type="subTitle" idx="1"/>
          </p:nvPr>
        </p:nvSpPr>
        <p:spPr>
          <a:xfrm>
            <a:off x="1524000" y="3602038"/>
            <a:ext cx="9144000" cy="1655762"/>
          </a:xfrm>
        </p:spPr>
        <p:txBody>
          <a:bodyPr>
            <a:normAutofit/>
          </a:bodyPr>
          <a:lstStyle>
            <a:lvl1pPr marL="0" indent="0" algn="ctr">
              <a:buNone/>
              <a:defRPr sz="3200">
                <a:solidFill>
                  <a:srgbClr val="7F2A80"/>
                </a:solidFill>
                <a:latin typeface="Ando 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pic>
        <p:nvPicPr>
          <p:cNvPr id="7" name="Image 6">
            <a:extLst>
              <a:ext uri="{FF2B5EF4-FFF2-40B4-BE49-F238E27FC236}">
                <a16:creationId xmlns:a16="http://schemas.microsoft.com/office/drawing/2014/main" id="{5C6D60D6-C3A3-4458-9D7A-59334F39C9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24458" y="303658"/>
            <a:ext cx="1974079" cy="772667"/>
          </a:xfrm>
          <a:prstGeom prst="rect">
            <a:avLst/>
          </a:prstGeom>
        </p:spPr>
      </p:pic>
    </p:spTree>
    <p:extLst>
      <p:ext uri="{BB962C8B-B14F-4D97-AF65-F5344CB8AC3E}">
        <p14:creationId xmlns:p14="http://schemas.microsoft.com/office/powerpoint/2010/main" val="4242981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9F6A67-8B09-DA53-145F-218A4BB5BDB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634BB89-6131-BEA0-5A9D-DE870C682EF9}"/>
              </a:ext>
            </a:extLst>
          </p:cNvPr>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675030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AC025A9-0993-C2A5-6FDE-50C89318FD2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2520EBF-8792-6DB4-1508-945F3034706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80497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e I">
    <p:spTree>
      <p:nvGrpSpPr>
        <p:cNvPr id="1" name=""/>
        <p:cNvGrpSpPr/>
        <p:nvPr/>
      </p:nvGrpSpPr>
      <p:grpSpPr>
        <a:xfrm>
          <a:off x="0" y="0"/>
          <a:ext cx="0" cy="0"/>
          <a:chOff x="0" y="0"/>
          <a:chExt cx="0" cy="0"/>
        </a:xfrm>
      </p:grpSpPr>
      <p:sp>
        <p:nvSpPr>
          <p:cNvPr id="10" name="Espace réservé de la date 9">
            <a:extLst>
              <a:ext uri="{FF2B5EF4-FFF2-40B4-BE49-F238E27FC236}">
                <a16:creationId xmlns:a16="http://schemas.microsoft.com/office/drawing/2014/main" id="{506D7A77-3261-4789-90AF-4391ECC68EB7}"/>
              </a:ext>
            </a:extLst>
          </p:cNvPr>
          <p:cNvSpPr>
            <a:spLocks noGrp="1"/>
          </p:cNvSpPr>
          <p:nvPr>
            <p:ph type="dt" sz="half" idx="19"/>
          </p:nvPr>
        </p:nvSpPr>
        <p:spPr/>
        <p:txBody>
          <a:bodyPr/>
          <a:lstStyle>
            <a:lvl1pPr>
              <a:defRPr>
                <a:solidFill>
                  <a:schemeClr val="tx2"/>
                </a:solidFill>
              </a:defRPr>
            </a:lvl1pPr>
          </a:lstStyle>
          <a:p>
            <a:endParaRPr lang="fr-FR"/>
          </a:p>
        </p:txBody>
      </p:sp>
      <p:sp>
        <p:nvSpPr>
          <p:cNvPr id="11" name="Espace réservé du pied de page 10">
            <a:extLst>
              <a:ext uri="{FF2B5EF4-FFF2-40B4-BE49-F238E27FC236}">
                <a16:creationId xmlns:a16="http://schemas.microsoft.com/office/drawing/2014/main" id="{05070C08-0C4F-480C-A4AD-38AC3DBE4AC8}"/>
              </a:ext>
            </a:extLst>
          </p:cNvPr>
          <p:cNvSpPr>
            <a:spLocks noGrp="1"/>
          </p:cNvSpPr>
          <p:nvPr>
            <p:ph type="ftr" sz="quarter" idx="20"/>
          </p:nvPr>
        </p:nvSpPr>
        <p:spPr/>
        <p:txBody>
          <a:bodyPr/>
          <a:lstStyle/>
          <a:p>
            <a:r>
              <a:rPr lang="fr-FR"/>
              <a:t>Sujet du document</a:t>
            </a:r>
          </a:p>
        </p:txBody>
      </p:sp>
      <p:sp>
        <p:nvSpPr>
          <p:cNvPr id="12" name="Espace réservé du numéro de diapositive 11">
            <a:extLst>
              <a:ext uri="{FF2B5EF4-FFF2-40B4-BE49-F238E27FC236}">
                <a16:creationId xmlns:a16="http://schemas.microsoft.com/office/drawing/2014/main" id="{A20B3F73-B7A3-4D47-82E4-C5AA9E80D66F}"/>
              </a:ext>
            </a:extLst>
          </p:cNvPr>
          <p:cNvSpPr>
            <a:spLocks noGrp="1"/>
          </p:cNvSpPr>
          <p:nvPr>
            <p:ph type="sldNum" sz="quarter" idx="21"/>
          </p:nvPr>
        </p:nvSpPr>
        <p:spPr/>
        <p:txBody>
          <a:bodyPr/>
          <a:lstStyle>
            <a:lvl1pPr>
              <a:defRPr>
                <a:solidFill>
                  <a:schemeClr val="tx2"/>
                </a:solidFill>
              </a:defRPr>
            </a:lvl1pPr>
          </a:lstStyle>
          <a:p>
            <a:fld id="{6B54B0F7-55DD-40D6-B7F4-70B586885C0B}" type="slidenum">
              <a:rPr lang="fr-FR" smtClean="0"/>
              <a:pPr/>
              <a:t>‹N°›</a:t>
            </a:fld>
            <a:endParaRPr lang="fr-FR"/>
          </a:p>
        </p:txBody>
      </p:sp>
      <p:sp>
        <p:nvSpPr>
          <p:cNvPr id="16" name="Titre 8">
            <a:extLst>
              <a:ext uri="{FF2B5EF4-FFF2-40B4-BE49-F238E27FC236}">
                <a16:creationId xmlns:a16="http://schemas.microsoft.com/office/drawing/2014/main" id="{EC6C1856-89A9-40CF-B4C0-D16A188E2C62}"/>
              </a:ext>
            </a:extLst>
          </p:cNvPr>
          <p:cNvSpPr>
            <a:spLocks noGrp="1"/>
          </p:cNvSpPr>
          <p:nvPr>
            <p:ph type="title" hasCustomPrompt="1"/>
          </p:nvPr>
        </p:nvSpPr>
        <p:spPr>
          <a:xfrm>
            <a:off x="493391" y="488357"/>
            <a:ext cx="11175540" cy="891911"/>
          </a:xfrm>
        </p:spPr>
        <p:txBody>
          <a:bodyPr/>
          <a:lstStyle>
            <a:lvl1pPr>
              <a:lnSpc>
                <a:spcPct val="84000"/>
              </a:lnSpc>
              <a:defRPr sz="3450"/>
            </a:lvl1pPr>
          </a:lstStyle>
          <a:p>
            <a:r>
              <a:rPr lang="fr-FR"/>
              <a:t>Lorem ipsum </a:t>
            </a:r>
            <a:r>
              <a:rPr lang="fr-FR" err="1"/>
              <a:t>dolor</a:t>
            </a:r>
            <a:r>
              <a:rPr lang="fr-FR"/>
              <a:t> </a:t>
            </a:r>
            <a:r>
              <a:rPr lang="fr-FR" err="1"/>
              <a:t>sit</a:t>
            </a:r>
            <a:r>
              <a:rPr lang="fr-FR"/>
              <a:t> </a:t>
            </a:r>
            <a:r>
              <a:rPr lang="fr-FR" err="1"/>
              <a:t>amet</a:t>
            </a:r>
            <a:r>
              <a:rPr lang="fr-FR"/>
              <a:t>, </a:t>
            </a:r>
            <a:r>
              <a:rPr lang="fr-FR" err="1"/>
              <a:t>consectetuer</a:t>
            </a:r>
            <a:br>
              <a:rPr lang="fr-FR"/>
            </a:b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endParaRPr lang="fr-FR"/>
          </a:p>
        </p:txBody>
      </p:sp>
      <p:sp>
        <p:nvSpPr>
          <p:cNvPr id="18" name="Espace réservé du texte 12">
            <a:extLst>
              <a:ext uri="{FF2B5EF4-FFF2-40B4-BE49-F238E27FC236}">
                <a16:creationId xmlns:a16="http://schemas.microsoft.com/office/drawing/2014/main" id="{DCE6F3B6-60EE-44F2-BA84-2C199F1096D5}"/>
              </a:ext>
            </a:extLst>
          </p:cNvPr>
          <p:cNvSpPr>
            <a:spLocks noGrp="1"/>
          </p:cNvSpPr>
          <p:nvPr>
            <p:ph type="body" sz="quarter" idx="18"/>
          </p:nvPr>
        </p:nvSpPr>
        <p:spPr>
          <a:xfrm>
            <a:off x="493391" y="1620838"/>
            <a:ext cx="7298059" cy="872547"/>
          </a:xfrm>
        </p:spPr>
        <p:txBody>
          <a:bodyPr/>
          <a:lstStyle>
            <a:lvl1pPr>
              <a:defRPr/>
            </a:lvl1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5789590"/>
      </p:ext>
    </p:extLst>
  </p:cSld>
  <p:clrMapOvr>
    <a:masterClrMapping/>
  </p:clrMapOvr>
  <p:extLst mod="1">
    <p:ext uri="{DCECCB84-F9BA-43D5-87BE-67443E8EF086}">
      <p15:sldGuideLst xmlns:p15="http://schemas.microsoft.com/office/powerpoint/2012/main">
        <p15:guide id="1" pos="5110">
          <p15:clr>
            <a:srgbClr val="FBAE40"/>
          </p15:clr>
        </p15:guide>
        <p15:guide id="2" orient="horz" pos="1275">
          <p15:clr>
            <a:srgbClr val="FBAE40"/>
          </p15:clr>
        </p15:guide>
        <p15:guide id="3" orient="horz" pos="338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positive H">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D9F9ED3-28A3-4E16-9B7B-702BB50C75A3}"/>
              </a:ext>
            </a:extLst>
          </p:cNvPr>
          <p:cNvSpPr/>
          <p:nvPr userDrawn="1"/>
        </p:nvSpPr>
        <p:spPr>
          <a:xfrm>
            <a:off x="8153400" y="0"/>
            <a:ext cx="403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e la date 9">
            <a:extLst>
              <a:ext uri="{FF2B5EF4-FFF2-40B4-BE49-F238E27FC236}">
                <a16:creationId xmlns:a16="http://schemas.microsoft.com/office/drawing/2014/main" id="{506D7A77-3261-4789-90AF-4391ECC68EB7}"/>
              </a:ext>
            </a:extLst>
          </p:cNvPr>
          <p:cNvSpPr>
            <a:spLocks noGrp="1"/>
          </p:cNvSpPr>
          <p:nvPr>
            <p:ph type="dt" sz="half" idx="19"/>
          </p:nvPr>
        </p:nvSpPr>
        <p:spPr/>
        <p:txBody>
          <a:bodyPr/>
          <a:lstStyle>
            <a:lvl1pPr>
              <a:defRPr>
                <a:solidFill>
                  <a:schemeClr val="bg1"/>
                </a:solidFill>
              </a:defRPr>
            </a:lvl1pPr>
          </a:lstStyle>
          <a:p>
            <a:endParaRPr lang="fr-FR"/>
          </a:p>
        </p:txBody>
      </p:sp>
      <p:sp>
        <p:nvSpPr>
          <p:cNvPr id="11" name="Espace réservé du pied de page 10">
            <a:extLst>
              <a:ext uri="{FF2B5EF4-FFF2-40B4-BE49-F238E27FC236}">
                <a16:creationId xmlns:a16="http://schemas.microsoft.com/office/drawing/2014/main" id="{05070C08-0C4F-480C-A4AD-38AC3DBE4AC8}"/>
              </a:ext>
            </a:extLst>
          </p:cNvPr>
          <p:cNvSpPr>
            <a:spLocks noGrp="1"/>
          </p:cNvSpPr>
          <p:nvPr>
            <p:ph type="ftr" sz="quarter" idx="20"/>
          </p:nvPr>
        </p:nvSpPr>
        <p:spPr/>
        <p:txBody>
          <a:bodyPr/>
          <a:lstStyle/>
          <a:p>
            <a:r>
              <a:rPr lang="fr-FR"/>
              <a:t>Sujet du document</a:t>
            </a:r>
          </a:p>
        </p:txBody>
      </p:sp>
      <p:sp>
        <p:nvSpPr>
          <p:cNvPr id="12" name="Espace réservé du numéro de diapositive 11">
            <a:extLst>
              <a:ext uri="{FF2B5EF4-FFF2-40B4-BE49-F238E27FC236}">
                <a16:creationId xmlns:a16="http://schemas.microsoft.com/office/drawing/2014/main" id="{A20B3F73-B7A3-4D47-82E4-C5AA9E80D66F}"/>
              </a:ext>
            </a:extLst>
          </p:cNvPr>
          <p:cNvSpPr>
            <a:spLocks noGrp="1"/>
          </p:cNvSpPr>
          <p:nvPr>
            <p:ph type="sldNum" sz="quarter" idx="21"/>
          </p:nvPr>
        </p:nvSpPr>
        <p:spPr/>
        <p:txBody>
          <a:bodyPr/>
          <a:lstStyle>
            <a:lvl1pPr>
              <a:defRPr>
                <a:solidFill>
                  <a:schemeClr val="bg1"/>
                </a:solidFill>
              </a:defRPr>
            </a:lvl1pPr>
          </a:lstStyle>
          <a:p>
            <a:fld id="{6B54B0F7-55DD-40D6-B7F4-70B586885C0B}" type="slidenum">
              <a:rPr lang="fr-FR" smtClean="0"/>
              <a:pPr/>
              <a:t>‹N°›</a:t>
            </a:fld>
            <a:endParaRPr lang="fr-FR"/>
          </a:p>
        </p:txBody>
      </p:sp>
      <p:sp>
        <p:nvSpPr>
          <p:cNvPr id="15" name="Espace réservé du texte 12">
            <a:extLst>
              <a:ext uri="{FF2B5EF4-FFF2-40B4-BE49-F238E27FC236}">
                <a16:creationId xmlns:a16="http://schemas.microsoft.com/office/drawing/2014/main" id="{D1203CFD-6366-4ACD-B1CE-A7B111FCE2BD}"/>
              </a:ext>
            </a:extLst>
          </p:cNvPr>
          <p:cNvSpPr>
            <a:spLocks noGrp="1"/>
          </p:cNvSpPr>
          <p:nvPr>
            <p:ph type="body" sz="quarter" idx="18" hasCustomPrompt="1"/>
          </p:nvPr>
        </p:nvSpPr>
        <p:spPr>
          <a:xfrm>
            <a:off x="526732" y="1615891"/>
            <a:ext cx="7357918" cy="664797"/>
          </a:xfrm>
        </p:spPr>
        <p:txBody>
          <a:bodyPr/>
          <a:lstStyle>
            <a:lvl1pPr>
              <a:defRPr lang="fr-FR" sz="1600" kern="1200" dirty="0">
                <a:solidFill>
                  <a:schemeClr val="tx2"/>
                </a:solidFill>
                <a:latin typeface="+mj-lt"/>
                <a:ea typeface="+mn-ea"/>
                <a:cs typeface="+mn-cs"/>
              </a:defRPr>
            </a:lvl1pPr>
            <a:lvl5pPr>
              <a:defRPr/>
            </a:lvl5pPr>
          </a:lstStyle>
          <a:p>
            <a:pPr lvl="0"/>
            <a:r>
              <a:rPr lang="fr-FR" err="1"/>
              <a:t>Tation</a:t>
            </a:r>
            <a:r>
              <a:rPr lang="fr-FR"/>
              <a:t> </a:t>
            </a:r>
            <a:r>
              <a:rPr lang="fr-FR" err="1"/>
              <a:t>ullamcorper</a:t>
            </a:r>
            <a:r>
              <a:rPr lang="fr-FR"/>
              <a:t> </a:t>
            </a:r>
            <a:r>
              <a:rPr lang="fr-FR" err="1"/>
              <a:t>suscipit</a:t>
            </a:r>
            <a:r>
              <a:rPr lang="fr-FR"/>
              <a:t> </a:t>
            </a:r>
            <a:r>
              <a:rPr lang="fr-FR" err="1"/>
              <a:t>lobortis</a:t>
            </a:r>
            <a:r>
              <a:rPr lang="fr-FR"/>
              <a:t> </a:t>
            </a:r>
            <a:r>
              <a:rPr lang="fr-FR" err="1"/>
              <a:t>nisl</a:t>
            </a:r>
            <a:r>
              <a:rPr lang="fr-FR"/>
              <a:t> ut </a:t>
            </a:r>
            <a:r>
              <a:rPr lang="fr-FR" err="1"/>
              <a:t>aliquip</a:t>
            </a:r>
            <a:r>
              <a:rPr lang="fr-FR"/>
              <a:t> ex </a:t>
            </a:r>
            <a:r>
              <a:rPr lang="fr-FR" err="1"/>
              <a:t>ea</a:t>
            </a:r>
            <a:r>
              <a:rPr lang="fr-FR"/>
              <a:t> commodo </a:t>
            </a:r>
            <a:r>
              <a:rPr lang="fr-FR" err="1"/>
              <a:t>consequat</a:t>
            </a:r>
            <a:br>
              <a:rPr lang="fr-FR"/>
            </a:br>
            <a:r>
              <a:rPr lang="fr-FR"/>
              <a:t>Duis </a:t>
            </a:r>
            <a:r>
              <a:rPr lang="fr-FR" err="1"/>
              <a:t>autem</a:t>
            </a:r>
            <a:r>
              <a:rPr lang="fr-FR"/>
              <a:t> </a:t>
            </a:r>
            <a:r>
              <a:rPr lang="fr-FR" err="1"/>
              <a:t>vel</a:t>
            </a:r>
            <a:r>
              <a:rPr lang="fr-FR"/>
              <a:t> </a:t>
            </a:r>
            <a:r>
              <a:rPr lang="fr-FR" err="1"/>
              <a:t>eum</a:t>
            </a:r>
            <a:r>
              <a:rPr lang="fr-FR"/>
              <a:t> </a:t>
            </a:r>
            <a:r>
              <a:rPr lang="fr-FR" err="1"/>
              <a:t>iriure</a:t>
            </a:r>
            <a:r>
              <a:rPr lang="fr-FR"/>
              <a:t> </a:t>
            </a:r>
            <a:r>
              <a:rPr lang="fr-FR" err="1"/>
              <a:t>dolor</a:t>
            </a:r>
            <a:r>
              <a:rPr lang="fr-FR"/>
              <a:t> in </a:t>
            </a:r>
            <a:r>
              <a:rPr lang="fr-FR" err="1"/>
              <a:t>hendrerit</a:t>
            </a:r>
            <a:r>
              <a:rPr lang="fr-FR"/>
              <a:t> in </a:t>
            </a:r>
            <a:r>
              <a:rPr lang="fr-FR" err="1"/>
              <a:t>vulputate</a:t>
            </a:r>
            <a:r>
              <a:rPr lang="fr-FR"/>
              <a:t> </a:t>
            </a:r>
            <a:r>
              <a:rPr lang="fr-FR" err="1"/>
              <a:t>velit</a:t>
            </a:r>
            <a:r>
              <a:rPr lang="fr-FR"/>
              <a:t> esse </a:t>
            </a:r>
            <a:r>
              <a:rPr lang="fr-FR" err="1"/>
              <a:t>molestie</a:t>
            </a:r>
            <a:br>
              <a:rPr lang="fr-FR"/>
            </a:br>
            <a:r>
              <a:rPr lang="fr-FR" err="1"/>
              <a:t>consequat</a:t>
            </a:r>
            <a:r>
              <a:rPr lang="fr-FR"/>
              <a:t>, </a:t>
            </a:r>
            <a:r>
              <a:rPr lang="fr-FR" err="1"/>
              <a:t>vel</a:t>
            </a:r>
            <a:r>
              <a:rPr lang="fr-FR"/>
              <a:t> </a:t>
            </a:r>
            <a:r>
              <a:rPr lang="fr-FR" err="1"/>
              <a:t>illum</a:t>
            </a:r>
            <a:r>
              <a:rPr lang="fr-FR"/>
              <a:t> </a:t>
            </a:r>
            <a:r>
              <a:rPr lang="fr-FR" err="1"/>
              <a:t>dolore</a:t>
            </a:r>
            <a:r>
              <a:rPr lang="fr-FR"/>
              <a:t> eu </a:t>
            </a:r>
            <a:r>
              <a:rPr lang="fr-FR" err="1"/>
              <a:t>feugiat</a:t>
            </a:r>
            <a:endParaRPr lang="fr-FR"/>
          </a:p>
        </p:txBody>
      </p:sp>
      <p:sp>
        <p:nvSpPr>
          <p:cNvPr id="16" name="Titre 8">
            <a:extLst>
              <a:ext uri="{FF2B5EF4-FFF2-40B4-BE49-F238E27FC236}">
                <a16:creationId xmlns:a16="http://schemas.microsoft.com/office/drawing/2014/main" id="{EC6C1856-89A9-40CF-B4C0-D16A188E2C62}"/>
              </a:ext>
            </a:extLst>
          </p:cNvPr>
          <p:cNvSpPr>
            <a:spLocks noGrp="1"/>
          </p:cNvSpPr>
          <p:nvPr>
            <p:ph type="title" hasCustomPrompt="1"/>
          </p:nvPr>
        </p:nvSpPr>
        <p:spPr>
          <a:xfrm>
            <a:off x="493391" y="488357"/>
            <a:ext cx="7357919" cy="891911"/>
          </a:xfrm>
        </p:spPr>
        <p:txBody>
          <a:bodyPr/>
          <a:lstStyle>
            <a:lvl1pPr>
              <a:lnSpc>
                <a:spcPct val="84000"/>
              </a:lnSpc>
              <a:defRPr sz="3450"/>
            </a:lvl1pPr>
          </a:lstStyle>
          <a:p>
            <a:r>
              <a:rPr lang="fr-FR"/>
              <a:t>Lorem ipsum </a:t>
            </a:r>
            <a:r>
              <a:rPr lang="fr-FR" err="1"/>
              <a:t>dolor</a:t>
            </a:r>
            <a:r>
              <a:rPr lang="fr-FR"/>
              <a:t> </a:t>
            </a:r>
            <a:r>
              <a:rPr lang="fr-FR" err="1"/>
              <a:t>sit</a:t>
            </a:r>
            <a:r>
              <a:rPr lang="fr-FR"/>
              <a:t> </a:t>
            </a:r>
            <a:r>
              <a:rPr lang="fr-FR" err="1"/>
              <a:t>amet</a:t>
            </a:r>
            <a:r>
              <a:rPr lang="fr-FR"/>
              <a:t>,</a:t>
            </a:r>
            <a:br>
              <a:rPr lang="fr-FR"/>
            </a:br>
            <a:r>
              <a:rPr lang="fr-FR" err="1"/>
              <a:t>adipiscing</a:t>
            </a:r>
            <a:r>
              <a:rPr lang="fr-FR"/>
              <a:t> </a:t>
            </a:r>
            <a:r>
              <a:rPr lang="fr-FR" err="1"/>
              <a:t>elit</a:t>
            </a:r>
            <a:r>
              <a:rPr lang="fr-FR"/>
              <a:t>, </a:t>
            </a:r>
            <a:r>
              <a:rPr lang="fr-FR" err="1"/>
              <a:t>sed</a:t>
            </a:r>
            <a:r>
              <a:rPr lang="fr-FR"/>
              <a:t> diam</a:t>
            </a:r>
          </a:p>
        </p:txBody>
      </p:sp>
      <p:sp>
        <p:nvSpPr>
          <p:cNvPr id="13" name="Espace réservé du texte 12">
            <a:extLst>
              <a:ext uri="{FF2B5EF4-FFF2-40B4-BE49-F238E27FC236}">
                <a16:creationId xmlns:a16="http://schemas.microsoft.com/office/drawing/2014/main" id="{CF7B134B-CEE1-4B3F-99F2-084E5E6AFD72}"/>
              </a:ext>
            </a:extLst>
          </p:cNvPr>
          <p:cNvSpPr>
            <a:spLocks noGrp="1"/>
          </p:cNvSpPr>
          <p:nvPr>
            <p:ph type="body" sz="quarter" idx="22" hasCustomPrompt="1"/>
          </p:nvPr>
        </p:nvSpPr>
        <p:spPr>
          <a:xfrm>
            <a:off x="526732" y="2462760"/>
            <a:ext cx="3511869" cy="872547"/>
          </a:xfrm>
        </p:spPr>
        <p:txBody>
          <a:bodyPr/>
          <a:lstStyle>
            <a:lvl1pPr>
              <a:defRPr/>
            </a:lvl1pPr>
            <a:lvl5pPr>
              <a:defRPr/>
            </a:lvl5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endParaRPr lang="fr-F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texte 12">
            <a:extLst>
              <a:ext uri="{FF2B5EF4-FFF2-40B4-BE49-F238E27FC236}">
                <a16:creationId xmlns:a16="http://schemas.microsoft.com/office/drawing/2014/main" id="{F7D1A913-9D94-48B5-9EB5-8799E4D9FB98}"/>
              </a:ext>
            </a:extLst>
          </p:cNvPr>
          <p:cNvSpPr>
            <a:spLocks noGrp="1"/>
          </p:cNvSpPr>
          <p:nvPr>
            <p:ph type="body" sz="quarter" idx="23" hasCustomPrompt="1"/>
          </p:nvPr>
        </p:nvSpPr>
        <p:spPr>
          <a:xfrm>
            <a:off x="4339441" y="2462760"/>
            <a:ext cx="3511869" cy="872547"/>
          </a:xfrm>
        </p:spPr>
        <p:txBody>
          <a:bodyPr/>
          <a:lstStyle>
            <a:lvl1pPr>
              <a:defRPr/>
            </a:lvl1pPr>
            <a:lvl5pPr>
              <a:defRPr/>
            </a:lvl5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endParaRPr lang="fr-F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85189079"/>
      </p:ext>
    </p:extLst>
  </p:cSld>
  <p:clrMapOvr>
    <a:masterClrMapping/>
  </p:clrMapOvr>
  <p:extLst mod="1">
    <p:ext uri="{DCECCB84-F9BA-43D5-87BE-67443E8EF086}">
      <p15:sldGuideLst xmlns:p15="http://schemas.microsoft.com/office/powerpoint/2012/main">
        <p15:guide id="1" pos="5473">
          <p15:clr>
            <a:srgbClr val="FBAE40"/>
          </p15:clr>
        </p15:guide>
        <p15:guide id="2" orient="horz" pos="1003">
          <p15:clr>
            <a:srgbClr val="FBAE40"/>
          </p15:clr>
        </p15:guide>
        <p15:guide id="3" orient="horz" pos="329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Work Sans"/>
                <a:cs typeface="Work San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767830" y="1373886"/>
            <a:ext cx="4507865" cy="4567555"/>
          </a:xfrm>
          <a:prstGeom prst="rect">
            <a:avLst/>
          </a:prstGeom>
        </p:spPr>
        <p:txBody>
          <a:bodyPr wrap="square" lIns="0" tIns="0" rIns="0" bIns="0">
            <a:spAutoFit/>
          </a:bodyPr>
          <a:lstStyle>
            <a:lvl1pPr>
              <a:defRPr sz="1600" b="1" i="0">
                <a:solidFill>
                  <a:srgbClr val="001A6F"/>
                </a:solidFill>
                <a:latin typeface="Work Sans SemiBold"/>
                <a:cs typeface="Work Sans SemiBold"/>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fr-FR"/>
              <a:t>Sujet du document</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Arial"/>
                <a:cs typeface="Arial"/>
              </a:defRPr>
            </a:lvl1pPr>
          </a:lstStyle>
          <a:p>
            <a:pPr marL="38100">
              <a:lnSpc>
                <a:spcPts val="1425"/>
              </a:lnSpc>
            </a:pPr>
            <a:fld id="{81D60167-4931-47E6-BA6A-407CBD079E47}" type="slidenum">
              <a:rPr spc="-25" dirty="0"/>
              <a:t>‹N°›</a:t>
            </a:fld>
            <a:endParaRPr spc="-25" dirty="0"/>
          </a:p>
        </p:txBody>
      </p:sp>
    </p:spTree>
    <p:extLst>
      <p:ext uri="{BB962C8B-B14F-4D97-AF65-F5344CB8AC3E}">
        <p14:creationId xmlns:p14="http://schemas.microsoft.com/office/powerpoint/2010/main" val="2423966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EF532C-D007-892E-42E6-32B513F67E9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BC42A17-8FF2-E31F-C656-50E8742169BC}"/>
              </a:ext>
            </a:extLst>
          </p:cNvPr>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7C94C694-C7F6-88FF-1E38-9E7843182F8E}"/>
              </a:ext>
            </a:extLst>
          </p:cNvPr>
          <p:cNvSpPr>
            <a:spLocks noGrp="1"/>
          </p:cNvSpPr>
          <p:nvPr>
            <p:ph type="dt" sz="half" idx="10"/>
          </p:nvPr>
        </p:nvSpPr>
        <p:spPr>
          <a:xfrm>
            <a:off x="838200" y="6356350"/>
            <a:ext cx="2743200" cy="365125"/>
          </a:xfrm>
          <a:prstGeom prst="rect">
            <a:avLst/>
          </a:prstGeom>
        </p:spPr>
        <p:txBody>
          <a:bodyPr/>
          <a:lstStyle/>
          <a:p>
            <a:fld id="{81043590-1EAA-7B4A-B0DD-8F1A14091A0C}" type="datetimeFigureOut">
              <a:rPr lang="fr-FR" smtClean="0"/>
              <a:t>15/03/2023</a:t>
            </a:fld>
            <a:endParaRPr lang="fr-FR"/>
          </a:p>
        </p:txBody>
      </p:sp>
      <p:sp>
        <p:nvSpPr>
          <p:cNvPr id="5" name="Espace réservé du pied de page 4">
            <a:extLst>
              <a:ext uri="{FF2B5EF4-FFF2-40B4-BE49-F238E27FC236}">
                <a16:creationId xmlns:a16="http://schemas.microsoft.com/office/drawing/2014/main" id="{E9A11F05-DE74-2157-3977-1DCB258A3748}"/>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CF814F17-EB95-3462-161C-4F8E45E7EFCF}"/>
              </a:ext>
            </a:extLst>
          </p:cNvPr>
          <p:cNvSpPr>
            <a:spLocks noGrp="1"/>
          </p:cNvSpPr>
          <p:nvPr>
            <p:ph type="sldNum" sz="quarter" idx="12"/>
          </p:nvPr>
        </p:nvSpPr>
        <p:spPr>
          <a:xfrm>
            <a:off x="8610600" y="6356350"/>
            <a:ext cx="2743200" cy="365125"/>
          </a:xfrm>
          <a:prstGeom prst="rect">
            <a:avLst/>
          </a:prstGeom>
        </p:spPr>
        <p:txBody>
          <a:bodyPr/>
          <a:lstStyle/>
          <a:p>
            <a:fld id="{2BA1673F-1FBE-AC49-9988-CA6346AE9207}" type="slidenum">
              <a:rPr lang="fr-FR" smtClean="0"/>
              <a:t>‹N°›</a:t>
            </a:fld>
            <a:endParaRPr lang="fr-FR"/>
          </a:p>
        </p:txBody>
      </p:sp>
      <p:pic>
        <p:nvPicPr>
          <p:cNvPr id="7" name="Image 6">
            <a:extLst>
              <a:ext uri="{FF2B5EF4-FFF2-40B4-BE49-F238E27FC236}">
                <a16:creationId xmlns:a16="http://schemas.microsoft.com/office/drawing/2014/main" id="{E31300B8-9318-4850-863D-E000F5786B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33004" y="641572"/>
            <a:ext cx="1974079" cy="772667"/>
          </a:xfrm>
          <a:prstGeom prst="rect">
            <a:avLst/>
          </a:prstGeom>
        </p:spPr>
      </p:pic>
    </p:spTree>
    <p:extLst>
      <p:ext uri="{BB962C8B-B14F-4D97-AF65-F5344CB8AC3E}">
        <p14:creationId xmlns:p14="http://schemas.microsoft.com/office/powerpoint/2010/main" val="112749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A04C89-5084-6E04-F772-D60A326E7C4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33CFA8F-446F-2D4E-331D-325D57DC1C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pic>
        <p:nvPicPr>
          <p:cNvPr id="7" name="Image 6">
            <a:extLst>
              <a:ext uri="{FF2B5EF4-FFF2-40B4-BE49-F238E27FC236}">
                <a16:creationId xmlns:a16="http://schemas.microsoft.com/office/drawing/2014/main" id="{EF58DB10-7344-4909-8BFB-B19A0C0B11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24458" y="303658"/>
            <a:ext cx="1974079" cy="772667"/>
          </a:xfrm>
          <a:prstGeom prst="rect">
            <a:avLst/>
          </a:prstGeom>
        </p:spPr>
      </p:pic>
    </p:spTree>
    <p:extLst>
      <p:ext uri="{BB962C8B-B14F-4D97-AF65-F5344CB8AC3E}">
        <p14:creationId xmlns:p14="http://schemas.microsoft.com/office/powerpoint/2010/main" val="166944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9975F-A57E-6DEF-BEE5-88474B8AAEF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F80AB19-8DD1-8FAA-CE89-BBDFAAAA36A1}"/>
              </a:ext>
            </a:extLst>
          </p:cNvPr>
          <p:cNvSpPr>
            <a:spLocks noGrp="1"/>
          </p:cNvSpPr>
          <p:nvPr>
            <p:ph sz="half" idx="1"/>
          </p:nvPr>
        </p:nvSpPr>
        <p:spPr>
          <a:xfrm>
            <a:off x="838200" y="1825625"/>
            <a:ext cx="5181600" cy="435133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8B64A354-DA30-6550-C70E-3FD0C28D017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8" name="Image 7">
            <a:extLst>
              <a:ext uri="{FF2B5EF4-FFF2-40B4-BE49-F238E27FC236}">
                <a16:creationId xmlns:a16="http://schemas.microsoft.com/office/drawing/2014/main" id="{B4DF97E3-C67B-46D9-82B6-4AE368FE44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41550" y="641572"/>
            <a:ext cx="1974079" cy="772667"/>
          </a:xfrm>
          <a:prstGeom prst="rect">
            <a:avLst/>
          </a:prstGeom>
        </p:spPr>
      </p:pic>
    </p:spTree>
    <p:extLst>
      <p:ext uri="{BB962C8B-B14F-4D97-AF65-F5344CB8AC3E}">
        <p14:creationId xmlns:p14="http://schemas.microsoft.com/office/powerpoint/2010/main" val="2493970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E1AEA-DD0F-758F-3249-B3D1A15E40A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C2765CA-608D-1EA3-CBC8-141F02ED8B1A}"/>
              </a:ext>
            </a:extLst>
          </p:cNvPr>
          <p:cNvSpPr>
            <a:spLocks noGrp="1"/>
          </p:cNvSpPr>
          <p:nvPr>
            <p:ph type="body" idx="1"/>
          </p:nvPr>
        </p:nvSpPr>
        <p:spPr>
          <a:xfrm>
            <a:off x="839788" y="1681163"/>
            <a:ext cx="5157787" cy="823912"/>
          </a:xfrm>
        </p:spPr>
        <p:txBody>
          <a:bodyPr anchor="b">
            <a:noAutofit/>
          </a:bodyPr>
          <a:lstStyle>
            <a:lvl1pPr marL="0" indent="0">
              <a:buNone/>
              <a:defRPr sz="2800" b="1">
                <a:solidFill>
                  <a:srgbClr val="7F2A80"/>
                </a:solidFill>
                <a:latin typeface="Ando 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a:extLst>
              <a:ext uri="{FF2B5EF4-FFF2-40B4-BE49-F238E27FC236}">
                <a16:creationId xmlns:a16="http://schemas.microsoft.com/office/drawing/2014/main" id="{0EC3B87B-CE76-DF75-0CB0-C2DEB594A82E}"/>
              </a:ext>
            </a:extLst>
          </p:cNvPr>
          <p:cNvSpPr>
            <a:spLocks noGrp="1"/>
          </p:cNvSpPr>
          <p:nvPr>
            <p:ph sz="half" idx="2"/>
          </p:nvPr>
        </p:nvSpPr>
        <p:spPr>
          <a:xfrm>
            <a:off x="839788" y="2505075"/>
            <a:ext cx="5157787" cy="368458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a:extLst>
              <a:ext uri="{FF2B5EF4-FFF2-40B4-BE49-F238E27FC236}">
                <a16:creationId xmlns:a16="http://schemas.microsoft.com/office/drawing/2014/main" id="{1E11793A-5CD5-9C9E-96DA-0612E1C40316}"/>
              </a:ext>
            </a:extLst>
          </p:cNvPr>
          <p:cNvSpPr>
            <a:spLocks noGrp="1"/>
          </p:cNvSpPr>
          <p:nvPr>
            <p:ph type="body" sz="quarter" idx="3"/>
          </p:nvPr>
        </p:nvSpPr>
        <p:spPr>
          <a:xfrm>
            <a:off x="6172200" y="1681163"/>
            <a:ext cx="5183188" cy="823912"/>
          </a:xfrm>
        </p:spPr>
        <p:txBody>
          <a:bodyPr anchor="b">
            <a:noAutofit/>
          </a:bodyPr>
          <a:lstStyle>
            <a:lvl1pPr marL="0" indent="0">
              <a:buNone/>
              <a:defRPr sz="2800" b="1">
                <a:solidFill>
                  <a:srgbClr val="7F2A80"/>
                </a:solidFill>
                <a:latin typeface="Ando 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a:extLst>
              <a:ext uri="{FF2B5EF4-FFF2-40B4-BE49-F238E27FC236}">
                <a16:creationId xmlns:a16="http://schemas.microsoft.com/office/drawing/2014/main" id="{073015D2-BD39-EF24-11FE-DA28473B38C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1910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C92961-ED6F-5682-5701-02B5C1C6345A}"/>
              </a:ext>
            </a:extLst>
          </p:cNvPr>
          <p:cNvSpPr>
            <a:spLocks noGrp="1"/>
          </p:cNvSpPr>
          <p:nvPr>
            <p:ph type="title"/>
          </p:nvPr>
        </p:nvSpPr>
        <p:spPr/>
        <p:txBody>
          <a:bodyPr/>
          <a:lstStyle/>
          <a:p>
            <a:r>
              <a:rPr lang="fr-FR" dirty="0"/>
              <a:t>Modifiez le style du titre</a:t>
            </a:r>
          </a:p>
        </p:txBody>
      </p:sp>
    </p:spTree>
    <p:extLst>
      <p:ext uri="{BB962C8B-B14F-4D97-AF65-F5344CB8AC3E}">
        <p14:creationId xmlns:p14="http://schemas.microsoft.com/office/powerpoint/2010/main" val="395909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F524280-7159-9FA3-5819-A973B683CD78}"/>
              </a:ext>
            </a:extLst>
          </p:cNvPr>
          <p:cNvSpPr>
            <a:spLocks noGrp="1"/>
          </p:cNvSpPr>
          <p:nvPr>
            <p:ph type="dt" sz="half" idx="10"/>
          </p:nvPr>
        </p:nvSpPr>
        <p:spPr>
          <a:xfrm>
            <a:off x="838200" y="6356350"/>
            <a:ext cx="2743200" cy="365125"/>
          </a:xfrm>
          <a:prstGeom prst="rect">
            <a:avLst/>
          </a:prstGeom>
        </p:spPr>
        <p:txBody>
          <a:bodyPr/>
          <a:lstStyle/>
          <a:p>
            <a:fld id="{81043590-1EAA-7B4A-B0DD-8F1A14091A0C}" type="datetimeFigureOut">
              <a:rPr lang="fr-FR" smtClean="0"/>
              <a:t>15/03/2023</a:t>
            </a:fld>
            <a:endParaRPr lang="fr-FR"/>
          </a:p>
        </p:txBody>
      </p:sp>
      <p:sp>
        <p:nvSpPr>
          <p:cNvPr id="3" name="Espace réservé du pied de page 2">
            <a:extLst>
              <a:ext uri="{FF2B5EF4-FFF2-40B4-BE49-F238E27FC236}">
                <a16:creationId xmlns:a16="http://schemas.microsoft.com/office/drawing/2014/main" id="{4EE45A4F-5968-2C4E-1376-D4F912053A20}"/>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AF4978F6-826B-B85E-9A2C-AA0208F289E3}"/>
              </a:ext>
            </a:extLst>
          </p:cNvPr>
          <p:cNvSpPr>
            <a:spLocks noGrp="1"/>
          </p:cNvSpPr>
          <p:nvPr>
            <p:ph type="sldNum" sz="quarter" idx="12"/>
          </p:nvPr>
        </p:nvSpPr>
        <p:spPr>
          <a:xfrm>
            <a:off x="8610600" y="6356350"/>
            <a:ext cx="2743200" cy="365125"/>
          </a:xfrm>
          <a:prstGeom prst="rect">
            <a:avLst/>
          </a:prstGeom>
        </p:spPr>
        <p:txBody>
          <a:bodyPr/>
          <a:lstStyle/>
          <a:p>
            <a:fld id="{2BA1673F-1FBE-AC49-9988-CA6346AE9207}" type="slidenum">
              <a:rPr lang="fr-FR" smtClean="0"/>
              <a:t>‹N°›</a:t>
            </a:fld>
            <a:endParaRPr lang="fr-FR"/>
          </a:p>
        </p:txBody>
      </p:sp>
      <p:pic>
        <p:nvPicPr>
          <p:cNvPr id="5" name="Image 4" descr="Une image contenant blanc&#10;&#10;Description générée automatiquement">
            <a:extLst>
              <a:ext uri="{FF2B5EF4-FFF2-40B4-BE49-F238E27FC236}">
                <a16:creationId xmlns:a16="http://schemas.microsoft.com/office/drawing/2014/main" id="{467AF41B-917A-42BB-95CB-8FAA3B6AD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914"/>
            <a:ext cx="12192000" cy="6856171"/>
          </a:xfrm>
          <a:prstGeom prst="rect">
            <a:avLst/>
          </a:prstGeom>
        </p:spPr>
      </p:pic>
    </p:spTree>
    <p:extLst>
      <p:ext uri="{BB962C8B-B14F-4D97-AF65-F5344CB8AC3E}">
        <p14:creationId xmlns:p14="http://schemas.microsoft.com/office/powerpoint/2010/main" val="201844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E18CA0-764D-2DC4-6341-42CC0520B24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E78D73F-4666-29C7-F181-EE34EA09CF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a:extLst>
              <a:ext uri="{FF2B5EF4-FFF2-40B4-BE49-F238E27FC236}">
                <a16:creationId xmlns:a16="http://schemas.microsoft.com/office/drawing/2014/main" id="{643B1A94-BFCB-6EFA-988F-36417E9BDD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Tree>
    <p:extLst>
      <p:ext uri="{BB962C8B-B14F-4D97-AF65-F5344CB8AC3E}">
        <p14:creationId xmlns:p14="http://schemas.microsoft.com/office/powerpoint/2010/main" val="4153960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7F09ED-A264-DFC3-EB23-2BE5B32B002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73E12B7-E96D-E5D8-65DD-1C882FC83D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708B13-2086-B091-262C-84391F89A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148026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descr="Une image contenant blanc&#10;&#10;Description générée automatiquement">
            <a:extLst>
              <a:ext uri="{FF2B5EF4-FFF2-40B4-BE49-F238E27FC236}">
                <a16:creationId xmlns:a16="http://schemas.microsoft.com/office/drawing/2014/main" id="{D240616A-2C18-4D41-9AB4-4FC7986341B8}"/>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914"/>
            <a:ext cx="12192000" cy="6856171"/>
          </a:xfrm>
          <a:prstGeom prst="rect">
            <a:avLst/>
          </a:prstGeom>
        </p:spPr>
      </p:pic>
      <p:sp>
        <p:nvSpPr>
          <p:cNvPr id="2" name="Espace réservé du titre 1">
            <a:extLst>
              <a:ext uri="{FF2B5EF4-FFF2-40B4-BE49-F238E27FC236}">
                <a16:creationId xmlns:a16="http://schemas.microsoft.com/office/drawing/2014/main" id="{A779A228-CC7C-9DC8-512A-A265FBF55C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A81A8A2E-BDA0-9168-F3FC-63E1AF1E97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101583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5000" kern="1200">
          <a:solidFill>
            <a:schemeClr val="tx1"/>
          </a:solidFill>
          <a:latin typeface="Ando Black"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jpe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2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hyperlink" Target="https://www.legifrance.gouv.fr/codes/article_lc/LEGIARTI000043829013/2022-09-14/"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83.tiff"/><Relationship Id="rId5" Type="http://schemas.openxmlformats.org/officeDocument/2006/relationships/image" Target="../media/image82.png"/><Relationship Id="rId4"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91.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extérieur, parapluie, signe&#10;&#10;Description générée automatiquement">
            <a:extLst>
              <a:ext uri="{FF2B5EF4-FFF2-40B4-BE49-F238E27FC236}">
                <a16:creationId xmlns:a16="http://schemas.microsoft.com/office/drawing/2014/main" id="{717265E4-B861-0FC9-7FCE-176EDA285E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223" y="-74315"/>
            <a:ext cx="12326223" cy="6932315"/>
          </a:xfrm>
          <a:prstGeom prst="rect">
            <a:avLst/>
          </a:prstGeom>
        </p:spPr>
      </p:pic>
      <p:sp>
        <p:nvSpPr>
          <p:cNvPr id="7" name="ZoneTexte 6">
            <a:extLst>
              <a:ext uri="{FF2B5EF4-FFF2-40B4-BE49-F238E27FC236}">
                <a16:creationId xmlns:a16="http://schemas.microsoft.com/office/drawing/2014/main" id="{5323AFF0-4A0C-2901-B89E-461AAA458F27}"/>
              </a:ext>
            </a:extLst>
          </p:cNvPr>
          <p:cNvSpPr txBox="1"/>
          <p:nvPr/>
        </p:nvSpPr>
        <p:spPr>
          <a:xfrm>
            <a:off x="3035808" y="2598353"/>
            <a:ext cx="6144768" cy="1985159"/>
          </a:xfrm>
          <a:prstGeom prst="rect">
            <a:avLst/>
          </a:prstGeom>
          <a:noFill/>
        </p:spPr>
        <p:txBody>
          <a:bodyPr wrap="square" rtlCol="0">
            <a:spAutoFit/>
          </a:bodyPr>
          <a:lstStyle/>
          <a:p>
            <a:pPr algn="ctr"/>
            <a:r>
              <a:rPr lang="fr-FR" sz="6600" kern="0" cap="all" dirty="0">
                <a:effectLst/>
                <a:latin typeface="Ando Black" pitchFamily="2" charset="77"/>
              </a:rPr>
              <a:t>Soirée</a:t>
            </a:r>
            <a:r>
              <a:rPr lang="fr-FR" sz="6600" kern="0" cap="all" dirty="0">
                <a:solidFill>
                  <a:schemeClr val="bg1"/>
                </a:solidFill>
                <a:effectLst/>
                <a:latin typeface="Ando Black" pitchFamily="2" charset="77"/>
              </a:rPr>
              <a:t> Tapis Rouge </a:t>
            </a:r>
          </a:p>
          <a:p>
            <a:pPr algn="ctr"/>
            <a:r>
              <a:rPr lang="fr-FR" sz="5700" kern="0" cap="all" dirty="0">
                <a:solidFill>
                  <a:schemeClr val="bg1"/>
                </a:solidFill>
                <a:effectLst/>
                <a:latin typeface="Ando Black" pitchFamily="2" charset="77"/>
              </a:rPr>
              <a:t>16 mars 2023</a:t>
            </a:r>
          </a:p>
        </p:txBody>
      </p:sp>
      <p:pic>
        <p:nvPicPr>
          <p:cNvPr id="4" name="Image 3">
            <a:extLst>
              <a:ext uri="{FF2B5EF4-FFF2-40B4-BE49-F238E27FC236}">
                <a16:creationId xmlns:a16="http://schemas.microsoft.com/office/drawing/2014/main" id="{680E6BA6-B7B7-41D8-864A-8957B6865BB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4223" y="-75500"/>
            <a:ext cx="12326222" cy="6933500"/>
          </a:xfrm>
          <a:prstGeom prst="rect">
            <a:avLst/>
          </a:prstGeom>
        </p:spPr>
      </p:pic>
    </p:spTree>
    <p:extLst>
      <p:ext uri="{BB962C8B-B14F-4D97-AF65-F5344CB8AC3E}">
        <p14:creationId xmlns:p14="http://schemas.microsoft.com/office/powerpoint/2010/main" val="1743149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AC74669-43AA-4030-B3C7-4E51F53C98D1}"/>
              </a:ext>
            </a:extLst>
          </p:cNvPr>
          <p:cNvSpPr txBox="1">
            <a:spLocks/>
          </p:cNvSpPr>
          <p:nvPr/>
        </p:nvSpPr>
        <p:spPr>
          <a:xfrm rot="19857358">
            <a:off x="240889" y="212083"/>
            <a:ext cx="19910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000" kern="1200">
                <a:solidFill>
                  <a:schemeClr val="tx1"/>
                </a:solidFill>
                <a:latin typeface="Ando Black" pitchFamily="2" charset="0"/>
                <a:ea typeface="+mj-ea"/>
                <a:cs typeface="+mj-cs"/>
              </a:defRPr>
            </a:lvl1pPr>
          </a:lstStyle>
          <a:p>
            <a:r>
              <a:rPr lang="fr-FR" dirty="0">
                <a:solidFill>
                  <a:srgbClr val="7C4790"/>
                </a:solidFill>
                <a:latin typeface="Ando Inline" pitchFamily="2" charset="0"/>
              </a:rPr>
              <a:t>Zoom sur</a:t>
            </a:r>
          </a:p>
        </p:txBody>
      </p:sp>
      <p:sp>
        <p:nvSpPr>
          <p:cNvPr id="12" name="ZoneTexte 11">
            <a:extLst>
              <a:ext uri="{FF2B5EF4-FFF2-40B4-BE49-F238E27FC236}">
                <a16:creationId xmlns:a16="http://schemas.microsoft.com/office/drawing/2014/main" id="{1F3D04D8-ADFB-4C8C-A2FD-3491A57B9516}"/>
              </a:ext>
            </a:extLst>
          </p:cNvPr>
          <p:cNvSpPr txBox="1"/>
          <p:nvPr/>
        </p:nvSpPr>
        <p:spPr>
          <a:xfrm>
            <a:off x="7284642" y="2972071"/>
            <a:ext cx="3197411" cy="2154436"/>
          </a:xfrm>
          <a:prstGeom prst="rect">
            <a:avLst/>
          </a:prstGeom>
          <a:noFill/>
        </p:spPr>
        <p:txBody>
          <a:bodyPr wrap="square" rtlCol="0">
            <a:spAutoFit/>
          </a:bodyPr>
          <a:lstStyle/>
          <a:p>
            <a:r>
              <a:rPr lang="fr-FR" sz="3200" b="1" dirty="0">
                <a:solidFill>
                  <a:srgbClr val="7C4790"/>
                </a:solidFill>
              </a:rPr>
              <a:t>TÉMOIGNAGE</a:t>
            </a:r>
            <a:r>
              <a:rPr lang="fr-FR" sz="2800" dirty="0">
                <a:latin typeface="Ando Bold" pitchFamily="2" charset="0"/>
              </a:rPr>
              <a:t> </a:t>
            </a:r>
          </a:p>
          <a:p>
            <a:r>
              <a:rPr lang="fr-FR" sz="2000" dirty="0"/>
              <a:t>Antoine Dessales  </a:t>
            </a:r>
          </a:p>
          <a:p>
            <a:endParaRPr lang="fr-FR" sz="1000" dirty="0"/>
          </a:p>
          <a:p>
            <a:r>
              <a:rPr lang="fr-FR" dirty="0"/>
              <a:t>Directeur R&amp;D </a:t>
            </a:r>
          </a:p>
          <a:p>
            <a:r>
              <a:rPr lang="fr-FR" dirty="0"/>
              <a:t>Ponant Technologies</a:t>
            </a:r>
          </a:p>
          <a:p>
            <a:endParaRPr lang="fr-FR" dirty="0"/>
          </a:p>
          <a:p>
            <a:r>
              <a:rPr lang="fr-FR" dirty="0"/>
              <a:t>Diplômé </a:t>
            </a:r>
            <a:r>
              <a:rPr lang="fr-FR" dirty="0" err="1"/>
              <a:t>Esisar</a:t>
            </a:r>
            <a:r>
              <a:rPr lang="fr-FR" dirty="0"/>
              <a:t> en 2016</a:t>
            </a:r>
          </a:p>
        </p:txBody>
      </p:sp>
      <p:pic>
        <p:nvPicPr>
          <p:cNvPr id="16" name="Image 15">
            <a:extLst>
              <a:ext uri="{FF2B5EF4-FFF2-40B4-BE49-F238E27FC236}">
                <a16:creationId xmlns:a16="http://schemas.microsoft.com/office/drawing/2014/main" id="{848C2426-7615-4FD2-91FC-444267F8CC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07359" y="3290280"/>
            <a:ext cx="1656000" cy="165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itre 1">
            <a:extLst>
              <a:ext uri="{FF2B5EF4-FFF2-40B4-BE49-F238E27FC236}">
                <a16:creationId xmlns:a16="http://schemas.microsoft.com/office/drawing/2014/main" id="{7B141563-3DF5-4D65-9298-B33F3D8DD85D}"/>
              </a:ext>
            </a:extLst>
          </p:cNvPr>
          <p:cNvSpPr txBox="1">
            <a:spLocks/>
          </p:cNvSpPr>
          <p:nvPr/>
        </p:nvSpPr>
        <p:spPr>
          <a:xfrm>
            <a:off x="2133600" y="365125"/>
            <a:ext cx="9220199" cy="1325563"/>
          </a:xfrm>
          <a:prstGeom prst="rect">
            <a:avLst/>
          </a:prstGeom>
        </p:spPr>
        <p:txBody>
          <a:bodyPr/>
          <a:lstStyle>
            <a:lvl1pPr algn="l" defTabSz="914400" rtl="0" eaLnBrk="1" latinLnBrk="0" hangingPunct="1">
              <a:lnSpc>
                <a:spcPct val="90000"/>
              </a:lnSpc>
              <a:spcBef>
                <a:spcPct val="0"/>
              </a:spcBef>
              <a:buNone/>
              <a:defRPr sz="5000" kern="1200">
                <a:solidFill>
                  <a:schemeClr val="tx1"/>
                </a:solidFill>
                <a:latin typeface="Ando Black" pitchFamily="2" charset="0"/>
                <a:ea typeface="+mj-ea"/>
                <a:cs typeface="+mj-cs"/>
              </a:defRPr>
            </a:lvl1pPr>
          </a:lstStyle>
          <a:p>
            <a:r>
              <a:rPr lang="fr-FR" dirty="0">
                <a:solidFill>
                  <a:srgbClr val="1D2742"/>
                </a:solidFill>
              </a:rPr>
              <a:t>L’INSERTION PRO et le PROJET DE FIN D’ETUDES - PFE</a:t>
            </a:r>
          </a:p>
        </p:txBody>
      </p:sp>
      <p:pic>
        <p:nvPicPr>
          <p:cNvPr id="6" name="Image 5">
            <a:extLst>
              <a:ext uri="{FF2B5EF4-FFF2-40B4-BE49-F238E27FC236}">
                <a16:creationId xmlns:a16="http://schemas.microsoft.com/office/drawing/2014/main" id="{46A7B754-F960-4EB9-B4C8-6C636928A8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053" y="1779137"/>
            <a:ext cx="2283090" cy="1295226"/>
          </a:xfrm>
          <a:prstGeom prst="rect">
            <a:avLst/>
          </a:prstGeom>
        </p:spPr>
      </p:pic>
      <p:sp>
        <p:nvSpPr>
          <p:cNvPr id="8" name="ZoneTexte 7">
            <a:extLst>
              <a:ext uri="{FF2B5EF4-FFF2-40B4-BE49-F238E27FC236}">
                <a16:creationId xmlns:a16="http://schemas.microsoft.com/office/drawing/2014/main" id="{AF9B5F89-78FF-4DB9-88A7-0FE5E602B4FD}"/>
              </a:ext>
            </a:extLst>
          </p:cNvPr>
          <p:cNvSpPr txBox="1"/>
          <p:nvPr/>
        </p:nvSpPr>
        <p:spPr>
          <a:xfrm>
            <a:off x="319048" y="2915894"/>
            <a:ext cx="3004362" cy="3200876"/>
          </a:xfrm>
          <a:prstGeom prst="rect">
            <a:avLst/>
          </a:prstGeom>
          <a:noFill/>
        </p:spPr>
        <p:txBody>
          <a:bodyPr wrap="square" rtlCol="0">
            <a:spAutoFit/>
          </a:bodyPr>
          <a:lstStyle/>
          <a:p>
            <a:endParaRPr lang="fr-FR" sz="3200" b="1" dirty="0">
              <a:latin typeface="Ando Bold" pitchFamily="2" charset="0"/>
            </a:endParaRPr>
          </a:p>
          <a:p>
            <a:r>
              <a:rPr lang="fr-FR" sz="3200" dirty="0">
                <a:latin typeface="Ando Bold" pitchFamily="2" charset="0"/>
              </a:rPr>
              <a:t>PME</a:t>
            </a:r>
          </a:p>
          <a:p>
            <a:r>
              <a:rPr lang="fr-FR" sz="2400" dirty="0">
                <a:solidFill>
                  <a:srgbClr val="96147D"/>
                </a:solidFill>
                <a:latin typeface="Ando Bold" pitchFamily="2" charset="0"/>
              </a:rPr>
              <a:t>Bureau d’études en informatique industrielle et informatique embarquée</a:t>
            </a:r>
          </a:p>
          <a:p>
            <a:pPr algn="ctr"/>
            <a:r>
              <a:rPr lang="fr-FR" dirty="0">
                <a:solidFill>
                  <a:srgbClr val="96147D"/>
                </a:solidFill>
                <a:latin typeface="Ando Bold" pitchFamily="2" charset="0"/>
              </a:rPr>
              <a:t>-----</a:t>
            </a:r>
          </a:p>
          <a:p>
            <a:r>
              <a:rPr lang="fr-FR" sz="2400" dirty="0">
                <a:solidFill>
                  <a:srgbClr val="96147D"/>
                </a:solidFill>
                <a:latin typeface="Ando Bold" pitchFamily="2" charset="0"/>
              </a:rPr>
              <a:t>Valence</a:t>
            </a:r>
          </a:p>
          <a:p>
            <a:r>
              <a:rPr lang="fr-FR" sz="2400" dirty="0">
                <a:solidFill>
                  <a:srgbClr val="96147D"/>
                </a:solidFill>
                <a:latin typeface="Ando Bold" pitchFamily="2" charset="0"/>
              </a:rPr>
              <a:t>40 </a:t>
            </a:r>
            <a:r>
              <a:rPr lang="fr-FR" sz="2400" dirty="0">
                <a:latin typeface="Ando Bold" pitchFamily="2" charset="0"/>
              </a:rPr>
              <a:t>salariés</a:t>
            </a:r>
          </a:p>
        </p:txBody>
      </p:sp>
      <p:cxnSp>
        <p:nvCxnSpPr>
          <p:cNvPr id="9" name="Connecteur droit 8">
            <a:extLst>
              <a:ext uri="{FF2B5EF4-FFF2-40B4-BE49-F238E27FC236}">
                <a16:creationId xmlns:a16="http://schemas.microsoft.com/office/drawing/2014/main" id="{F36F0273-C657-426D-AFDB-CBFC7C832A0E}"/>
              </a:ext>
            </a:extLst>
          </p:cNvPr>
          <p:cNvCxnSpPr>
            <a:cxnSpLocks/>
          </p:cNvCxnSpPr>
          <p:nvPr/>
        </p:nvCxnSpPr>
        <p:spPr>
          <a:xfrm>
            <a:off x="3610755" y="3363585"/>
            <a:ext cx="0" cy="2650402"/>
          </a:xfrm>
          <a:prstGeom prst="line">
            <a:avLst/>
          </a:prstGeom>
          <a:ln w="28575">
            <a:solidFill>
              <a:srgbClr val="9614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262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D44BE-65E8-485D-96DD-1FCA1A6D6C24}"/>
              </a:ext>
            </a:extLst>
          </p:cNvPr>
          <p:cNvSpPr>
            <a:spLocks noGrp="1"/>
          </p:cNvSpPr>
          <p:nvPr>
            <p:ph type="title"/>
          </p:nvPr>
        </p:nvSpPr>
        <p:spPr>
          <a:xfrm>
            <a:off x="2133600" y="365125"/>
            <a:ext cx="9220199" cy="1325563"/>
          </a:xfrm>
        </p:spPr>
        <p:txBody>
          <a:bodyPr>
            <a:normAutofit/>
          </a:bodyPr>
          <a:lstStyle/>
          <a:p>
            <a:r>
              <a:rPr lang="fr-FR" dirty="0">
                <a:solidFill>
                  <a:srgbClr val="1D2742"/>
                </a:solidFill>
              </a:rPr>
              <a:t>Le PROJET INDUSTRIEL</a:t>
            </a:r>
            <a:br>
              <a:rPr lang="fr-FR" dirty="0">
                <a:solidFill>
                  <a:srgbClr val="1D2742"/>
                </a:solidFill>
              </a:rPr>
            </a:br>
            <a:r>
              <a:rPr lang="fr-FR" sz="3200" dirty="0">
                <a:solidFill>
                  <a:srgbClr val="96147D"/>
                </a:solidFill>
              </a:rPr>
              <a:t>L’apprentissage par projet</a:t>
            </a:r>
            <a:endParaRPr lang="fr-FR" dirty="0">
              <a:solidFill>
                <a:srgbClr val="96147D"/>
              </a:solidFill>
            </a:endParaRPr>
          </a:p>
        </p:txBody>
      </p:sp>
      <p:sp>
        <p:nvSpPr>
          <p:cNvPr id="7" name="Titre 1">
            <a:extLst>
              <a:ext uri="{FF2B5EF4-FFF2-40B4-BE49-F238E27FC236}">
                <a16:creationId xmlns:a16="http://schemas.microsoft.com/office/drawing/2014/main" id="{DAC74669-43AA-4030-B3C7-4E51F53C98D1}"/>
              </a:ext>
            </a:extLst>
          </p:cNvPr>
          <p:cNvSpPr txBox="1">
            <a:spLocks/>
          </p:cNvSpPr>
          <p:nvPr/>
        </p:nvSpPr>
        <p:spPr>
          <a:xfrm rot="19857358">
            <a:off x="388516" y="165901"/>
            <a:ext cx="19910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000" kern="1200">
                <a:solidFill>
                  <a:schemeClr val="tx1"/>
                </a:solidFill>
                <a:latin typeface="Ando Black" pitchFamily="2" charset="0"/>
                <a:ea typeface="+mj-ea"/>
                <a:cs typeface="+mj-cs"/>
              </a:defRPr>
            </a:lvl1pPr>
          </a:lstStyle>
          <a:p>
            <a:r>
              <a:rPr lang="fr-FR" dirty="0">
                <a:solidFill>
                  <a:srgbClr val="7C4790"/>
                </a:solidFill>
                <a:latin typeface="Ando Inline" pitchFamily="2" charset="0"/>
              </a:rPr>
              <a:t>Zoom sur</a:t>
            </a:r>
          </a:p>
        </p:txBody>
      </p:sp>
      <p:sp>
        <p:nvSpPr>
          <p:cNvPr id="4" name="ZoneTexte 3">
            <a:extLst>
              <a:ext uri="{FF2B5EF4-FFF2-40B4-BE49-F238E27FC236}">
                <a16:creationId xmlns:a16="http://schemas.microsoft.com/office/drawing/2014/main" id="{66F21601-3F78-43A1-B24D-F878F4216324}"/>
              </a:ext>
            </a:extLst>
          </p:cNvPr>
          <p:cNvSpPr txBox="1"/>
          <p:nvPr/>
        </p:nvSpPr>
        <p:spPr>
          <a:xfrm>
            <a:off x="3301998" y="5177858"/>
            <a:ext cx="3837709" cy="1107996"/>
          </a:xfrm>
          <a:prstGeom prst="rect">
            <a:avLst/>
          </a:prstGeom>
          <a:noFill/>
        </p:spPr>
        <p:txBody>
          <a:bodyPr wrap="square" rtlCol="0">
            <a:spAutoFit/>
          </a:bodyPr>
          <a:lstStyle/>
          <a:p>
            <a:r>
              <a:rPr lang="fr-FR" sz="2000" dirty="0"/>
              <a:t>Karim </a:t>
            </a:r>
            <a:r>
              <a:rPr lang="fr-FR" sz="2000" dirty="0" err="1"/>
              <a:t>Chibane</a:t>
            </a:r>
            <a:endParaRPr lang="fr-FR" sz="2000" dirty="0"/>
          </a:p>
          <a:p>
            <a:endParaRPr lang="fr-FR" sz="1000" dirty="0"/>
          </a:p>
          <a:p>
            <a:r>
              <a:rPr lang="fr-FR" dirty="0"/>
              <a:t>Directeur transfert de technologies</a:t>
            </a:r>
          </a:p>
          <a:p>
            <a:r>
              <a:rPr lang="fr-FR" dirty="0"/>
              <a:t>Grenoble INP – </a:t>
            </a:r>
            <a:r>
              <a:rPr lang="fr-FR" dirty="0" err="1"/>
              <a:t>Esisar</a:t>
            </a:r>
            <a:r>
              <a:rPr lang="fr-FR" dirty="0"/>
              <a:t>, UGA</a:t>
            </a:r>
          </a:p>
        </p:txBody>
      </p:sp>
      <p:pic>
        <p:nvPicPr>
          <p:cNvPr id="8194" name="Picture 2" descr="Photo de profil de karim chibane">
            <a:extLst>
              <a:ext uri="{FF2B5EF4-FFF2-40B4-BE49-F238E27FC236}">
                <a16:creationId xmlns:a16="http://schemas.microsoft.com/office/drawing/2014/main" id="{F72A2D5A-88B2-4CF1-AB31-6C14EBF7574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16706" y="4903856"/>
            <a:ext cx="1656000" cy="165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ZoneTexte 5">
            <a:extLst>
              <a:ext uri="{FF2B5EF4-FFF2-40B4-BE49-F238E27FC236}">
                <a16:creationId xmlns:a16="http://schemas.microsoft.com/office/drawing/2014/main" id="{73B509A3-99B9-4FAB-87D0-F980D5FE821A}"/>
              </a:ext>
            </a:extLst>
          </p:cNvPr>
          <p:cNvSpPr txBox="1"/>
          <p:nvPr/>
        </p:nvSpPr>
        <p:spPr>
          <a:xfrm>
            <a:off x="392940" y="1943764"/>
            <a:ext cx="2151252" cy="2431435"/>
          </a:xfrm>
          <a:prstGeom prst="rect">
            <a:avLst/>
          </a:prstGeom>
          <a:noFill/>
        </p:spPr>
        <p:txBody>
          <a:bodyPr wrap="square" rtlCol="0">
            <a:spAutoFit/>
          </a:bodyPr>
          <a:lstStyle/>
          <a:p>
            <a:r>
              <a:rPr lang="fr-FR" sz="3200" dirty="0">
                <a:latin typeface="Ando Bold" pitchFamily="2" charset="0"/>
              </a:rPr>
              <a:t>Étudiants de </a:t>
            </a:r>
            <a:r>
              <a:rPr lang="fr-FR" sz="3200" dirty="0">
                <a:solidFill>
                  <a:srgbClr val="96147D"/>
                </a:solidFill>
                <a:latin typeface="Ando Bold" pitchFamily="2" charset="0"/>
              </a:rPr>
              <a:t>4ème année</a:t>
            </a:r>
          </a:p>
          <a:p>
            <a:pPr algn="ctr"/>
            <a:r>
              <a:rPr lang="fr-FR" dirty="0">
                <a:solidFill>
                  <a:srgbClr val="96147D"/>
                </a:solidFill>
                <a:latin typeface="Ando Bold" pitchFamily="2" charset="0"/>
              </a:rPr>
              <a:t>-----</a:t>
            </a:r>
          </a:p>
          <a:p>
            <a:r>
              <a:rPr lang="fr-FR" sz="3200" dirty="0">
                <a:solidFill>
                  <a:srgbClr val="96147D"/>
                </a:solidFill>
                <a:latin typeface="Ando Bold" pitchFamily="2" charset="0"/>
              </a:rPr>
              <a:t>6 mois </a:t>
            </a:r>
            <a:r>
              <a:rPr lang="fr-FR" sz="3200" dirty="0">
                <a:latin typeface="Ando Bold" pitchFamily="2" charset="0"/>
              </a:rPr>
              <a:t>de janvier à juin</a:t>
            </a:r>
          </a:p>
        </p:txBody>
      </p:sp>
      <p:cxnSp>
        <p:nvCxnSpPr>
          <p:cNvPr id="9" name="Connecteur droit 8">
            <a:extLst>
              <a:ext uri="{FF2B5EF4-FFF2-40B4-BE49-F238E27FC236}">
                <a16:creationId xmlns:a16="http://schemas.microsoft.com/office/drawing/2014/main" id="{F45C6922-8D9B-41DB-9E20-6B90237450C1}"/>
              </a:ext>
            </a:extLst>
          </p:cNvPr>
          <p:cNvCxnSpPr/>
          <p:nvPr/>
        </p:nvCxnSpPr>
        <p:spPr>
          <a:xfrm>
            <a:off x="2544192" y="1967773"/>
            <a:ext cx="0" cy="2373312"/>
          </a:xfrm>
          <a:prstGeom prst="line">
            <a:avLst/>
          </a:prstGeom>
          <a:ln w="28575">
            <a:solidFill>
              <a:srgbClr val="96147D"/>
            </a:solidFill>
          </a:ln>
        </p:spPr>
        <p:style>
          <a:lnRef idx="1">
            <a:schemeClr val="accent1"/>
          </a:lnRef>
          <a:fillRef idx="0">
            <a:schemeClr val="accent1"/>
          </a:fillRef>
          <a:effectRef idx="0">
            <a:schemeClr val="accent1"/>
          </a:effectRef>
          <a:fontRef idx="minor">
            <a:schemeClr val="tx1"/>
          </a:fontRef>
        </p:style>
      </p:cxnSp>
      <p:pic>
        <p:nvPicPr>
          <p:cNvPr id="20" name="Image 19">
            <a:extLst>
              <a:ext uri="{FF2B5EF4-FFF2-40B4-BE49-F238E27FC236}">
                <a16:creationId xmlns:a16="http://schemas.microsoft.com/office/drawing/2014/main" id="{C6E0CE55-72CE-490A-8DDB-6CAEE5E7B357}"/>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01404" y="3519055"/>
            <a:ext cx="2100050" cy="565735"/>
          </a:xfrm>
          <a:prstGeom prst="rect">
            <a:avLst/>
          </a:prstGeom>
        </p:spPr>
      </p:pic>
      <p:pic>
        <p:nvPicPr>
          <p:cNvPr id="21" name="Image 20">
            <a:extLst>
              <a:ext uri="{FF2B5EF4-FFF2-40B4-BE49-F238E27FC236}">
                <a16:creationId xmlns:a16="http://schemas.microsoft.com/office/drawing/2014/main" id="{EF040E12-A756-4B55-B857-129B6C1C33E1}"/>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696026" y="3327472"/>
            <a:ext cx="999223" cy="1082492"/>
          </a:xfrm>
          <a:prstGeom prst="rect">
            <a:avLst/>
          </a:prstGeom>
        </p:spPr>
      </p:pic>
      <p:pic>
        <p:nvPicPr>
          <p:cNvPr id="22" name="Image 21">
            <a:extLst>
              <a:ext uri="{FF2B5EF4-FFF2-40B4-BE49-F238E27FC236}">
                <a16:creationId xmlns:a16="http://schemas.microsoft.com/office/drawing/2014/main" id="{6397E245-9E2F-4BEA-8816-1B3056573F7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56400" y="4252758"/>
            <a:ext cx="1191408" cy="941278"/>
          </a:xfrm>
          <a:prstGeom prst="rect">
            <a:avLst/>
          </a:prstGeom>
        </p:spPr>
      </p:pic>
      <p:pic>
        <p:nvPicPr>
          <p:cNvPr id="8" name="Image 7">
            <a:extLst>
              <a:ext uri="{FF2B5EF4-FFF2-40B4-BE49-F238E27FC236}">
                <a16:creationId xmlns:a16="http://schemas.microsoft.com/office/drawing/2014/main" id="{C3326FB4-C910-4707-AE94-7266E7BD356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012539" y="1926147"/>
            <a:ext cx="4994766" cy="3095930"/>
          </a:xfrm>
          <a:prstGeom prst="rect">
            <a:avLst/>
          </a:prstGeom>
        </p:spPr>
      </p:pic>
      <p:pic>
        <p:nvPicPr>
          <p:cNvPr id="14" name="Picture 17" descr="Résultat de recherche d'images pour &quot;easytech&quot;">
            <a:extLst>
              <a:ext uri="{FF2B5EF4-FFF2-40B4-BE49-F238E27FC236}">
                <a16:creationId xmlns:a16="http://schemas.microsoft.com/office/drawing/2014/main" id="{B27424AF-B0D4-48DD-A1D9-9FADBE709FBE}"/>
              </a:ext>
            </a:extLst>
          </p:cNvPr>
          <p:cNvPicPr>
            <a:picLocks noChangeAspect="1" noChangeArrowheads="1"/>
          </p:cNvPicPr>
          <p:nvPr/>
        </p:nvPicPr>
        <p:blipFill>
          <a:blip r:embed="rId7"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bwMode="auto">
          <a:xfrm>
            <a:off x="10364095" y="4502920"/>
            <a:ext cx="1200811" cy="631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 avec coins supérieurs arrondis 2">
            <a:extLst>
              <a:ext uri="{FF2B5EF4-FFF2-40B4-BE49-F238E27FC236}">
                <a16:creationId xmlns:a16="http://schemas.microsoft.com/office/drawing/2014/main" id="{AF468028-5450-4E0F-A368-878E8751ABE0}"/>
              </a:ext>
            </a:extLst>
          </p:cNvPr>
          <p:cNvSpPr/>
          <p:nvPr/>
        </p:nvSpPr>
        <p:spPr>
          <a:xfrm>
            <a:off x="7772023" y="1967773"/>
            <a:ext cx="4330837" cy="4525102"/>
          </a:xfrm>
          <a:prstGeom prst="round2SameRect">
            <a:avLst>
              <a:gd name="adj1" fmla="val 13998"/>
              <a:gd name="adj2" fmla="val 0"/>
            </a:avLst>
          </a:prstGeom>
          <a:noFill/>
          <a:ln w="28575">
            <a:solidFill>
              <a:srgbClr val="7C47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B0B50270-8672-4249-9CF5-42F77D8643B8}"/>
              </a:ext>
            </a:extLst>
          </p:cNvPr>
          <p:cNvSpPr txBox="1"/>
          <p:nvPr/>
        </p:nvSpPr>
        <p:spPr>
          <a:xfrm>
            <a:off x="7772023" y="2323737"/>
            <a:ext cx="4330836" cy="677108"/>
          </a:xfrm>
          <a:prstGeom prst="rect">
            <a:avLst/>
          </a:prstGeom>
          <a:noFill/>
        </p:spPr>
        <p:txBody>
          <a:bodyPr wrap="square" rtlCol="0">
            <a:spAutoFit/>
          </a:bodyPr>
          <a:lstStyle/>
          <a:p>
            <a:pPr algn="ctr"/>
            <a:r>
              <a:rPr lang="fr-FR" sz="2000" b="1" dirty="0"/>
              <a:t>Un environnement favorable </a:t>
            </a:r>
          </a:p>
          <a:p>
            <a:pPr algn="ctr"/>
            <a:r>
              <a:rPr lang="fr-FR" b="1" dirty="0">
                <a:solidFill>
                  <a:srgbClr val="96147D"/>
                </a:solidFill>
              </a:rPr>
              <a:t>Une dynamique au service des entreprises</a:t>
            </a:r>
          </a:p>
        </p:txBody>
      </p:sp>
      <p:sp>
        <p:nvSpPr>
          <p:cNvPr id="17" name="ZoneTexte 16">
            <a:extLst>
              <a:ext uri="{FF2B5EF4-FFF2-40B4-BE49-F238E27FC236}">
                <a16:creationId xmlns:a16="http://schemas.microsoft.com/office/drawing/2014/main" id="{26494489-92E0-471A-9CB3-A4949C90B441}"/>
              </a:ext>
            </a:extLst>
          </p:cNvPr>
          <p:cNvSpPr txBox="1"/>
          <p:nvPr/>
        </p:nvSpPr>
        <p:spPr>
          <a:xfrm>
            <a:off x="7783655" y="5390942"/>
            <a:ext cx="4330836" cy="707886"/>
          </a:xfrm>
          <a:prstGeom prst="rect">
            <a:avLst/>
          </a:prstGeom>
          <a:noFill/>
        </p:spPr>
        <p:txBody>
          <a:bodyPr wrap="square" rtlCol="0">
            <a:spAutoFit/>
          </a:bodyPr>
          <a:lstStyle/>
          <a:p>
            <a:pPr algn="ctr"/>
            <a:r>
              <a:rPr lang="fr-FR" sz="2000" b="1" dirty="0"/>
              <a:t>Accompagnement et co-financement des projets innovants</a:t>
            </a:r>
          </a:p>
        </p:txBody>
      </p:sp>
    </p:spTree>
    <p:extLst>
      <p:ext uri="{BB962C8B-B14F-4D97-AF65-F5344CB8AC3E}">
        <p14:creationId xmlns:p14="http://schemas.microsoft.com/office/powerpoint/2010/main" val="3234550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D44BE-65E8-485D-96DD-1FCA1A6D6C24}"/>
              </a:ext>
            </a:extLst>
          </p:cNvPr>
          <p:cNvSpPr>
            <a:spLocks noGrp="1"/>
          </p:cNvSpPr>
          <p:nvPr>
            <p:ph type="title"/>
          </p:nvPr>
        </p:nvSpPr>
        <p:spPr>
          <a:xfrm>
            <a:off x="2133600" y="365125"/>
            <a:ext cx="9220199" cy="1325563"/>
          </a:xfrm>
        </p:spPr>
        <p:txBody>
          <a:bodyPr/>
          <a:lstStyle/>
          <a:p>
            <a:r>
              <a:rPr lang="fr-FR" dirty="0">
                <a:solidFill>
                  <a:srgbClr val="1D2742"/>
                </a:solidFill>
              </a:rPr>
              <a:t>Le PROJET INDUSTRIEL</a:t>
            </a:r>
          </a:p>
        </p:txBody>
      </p:sp>
      <p:sp>
        <p:nvSpPr>
          <p:cNvPr id="7" name="Titre 1">
            <a:extLst>
              <a:ext uri="{FF2B5EF4-FFF2-40B4-BE49-F238E27FC236}">
                <a16:creationId xmlns:a16="http://schemas.microsoft.com/office/drawing/2014/main" id="{DAC74669-43AA-4030-B3C7-4E51F53C98D1}"/>
              </a:ext>
            </a:extLst>
          </p:cNvPr>
          <p:cNvSpPr txBox="1">
            <a:spLocks/>
          </p:cNvSpPr>
          <p:nvPr/>
        </p:nvSpPr>
        <p:spPr>
          <a:xfrm rot="19857358">
            <a:off x="240889" y="212083"/>
            <a:ext cx="19910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000" kern="1200">
                <a:solidFill>
                  <a:schemeClr val="tx1"/>
                </a:solidFill>
                <a:latin typeface="Ando Black" pitchFamily="2" charset="0"/>
                <a:ea typeface="+mj-ea"/>
                <a:cs typeface="+mj-cs"/>
              </a:defRPr>
            </a:lvl1pPr>
          </a:lstStyle>
          <a:p>
            <a:r>
              <a:rPr lang="fr-FR" dirty="0">
                <a:solidFill>
                  <a:srgbClr val="7C4790"/>
                </a:solidFill>
                <a:latin typeface="Ando Inline" pitchFamily="2" charset="0"/>
              </a:rPr>
              <a:t>Zoom sur</a:t>
            </a:r>
          </a:p>
        </p:txBody>
      </p:sp>
      <p:sp>
        <p:nvSpPr>
          <p:cNvPr id="6" name="ZoneTexte 5">
            <a:extLst>
              <a:ext uri="{FF2B5EF4-FFF2-40B4-BE49-F238E27FC236}">
                <a16:creationId xmlns:a16="http://schemas.microsoft.com/office/drawing/2014/main" id="{53B6890F-F6D2-4C2A-9F87-C1C4DD0245F2}"/>
              </a:ext>
            </a:extLst>
          </p:cNvPr>
          <p:cNvSpPr txBox="1"/>
          <p:nvPr/>
        </p:nvSpPr>
        <p:spPr>
          <a:xfrm>
            <a:off x="7443453" y="2055274"/>
            <a:ext cx="2759599" cy="1123384"/>
          </a:xfrm>
          <a:prstGeom prst="rect">
            <a:avLst/>
          </a:prstGeom>
          <a:noFill/>
        </p:spPr>
        <p:txBody>
          <a:bodyPr wrap="square" rtlCol="0">
            <a:spAutoFit/>
          </a:bodyPr>
          <a:lstStyle/>
          <a:p>
            <a:r>
              <a:rPr lang="fr-FR" sz="2000" dirty="0"/>
              <a:t>Jean </a:t>
            </a:r>
            <a:r>
              <a:rPr lang="fr-FR" sz="2000" dirty="0" err="1"/>
              <a:t>Galan</a:t>
            </a:r>
            <a:endParaRPr lang="fr-FR" sz="2000" dirty="0"/>
          </a:p>
          <a:p>
            <a:endParaRPr lang="fr-FR" sz="1000" dirty="0"/>
          </a:p>
          <a:p>
            <a:r>
              <a:rPr lang="fr-FR" dirty="0"/>
              <a:t>Directeur général</a:t>
            </a:r>
          </a:p>
          <a:p>
            <a:r>
              <a:rPr lang="en-US" dirty="0"/>
              <a:t>WCS Coding</a:t>
            </a:r>
            <a:endParaRPr lang="fr-FR" dirty="0"/>
          </a:p>
        </p:txBody>
      </p:sp>
      <p:pic>
        <p:nvPicPr>
          <p:cNvPr id="1026" name="Picture 2" descr="Photo de profil de Jean Galan">
            <a:extLst>
              <a:ext uri="{FF2B5EF4-FFF2-40B4-BE49-F238E27FC236}">
                <a16:creationId xmlns:a16="http://schemas.microsoft.com/office/drawing/2014/main" id="{53B27252-6361-417B-8E7C-11599E38CF8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00887" y="2011732"/>
            <a:ext cx="1655999" cy="1655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Photo de profil de Julien TUFFIER">
            <a:extLst>
              <a:ext uri="{FF2B5EF4-FFF2-40B4-BE49-F238E27FC236}">
                <a16:creationId xmlns:a16="http://schemas.microsoft.com/office/drawing/2014/main" id="{347CF73B-9159-4DB3-870C-58D921A7862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00886" y="4672622"/>
            <a:ext cx="1655999" cy="1655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ZoneTexte 10">
            <a:extLst>
              <a:ext uri="{FF2B5EF4-FFF2-40B4-BE49-F238E27FC236}">
                <a16:creationId xmlns:a16="http://schemas.microsoft.com/office/drawing/2014/main" id="{7A04268F-8F23-46D4-A084-A623843E8EB4}"/>
              </a:ext>
            </a:extLst>
          </p:cNvPr>
          <p:cNvSpPr txBox="1"/>
          <p:nvPr/>
        </p:nvSpPr>
        <p:spPr>
          <a:xfrm>
            <a:off x="7443453" y="4666628"/>
            <a:ext cx="3446217" cy="1661993"/>
          </a:xfrm>
          <a:prstGeom prst="rect">
            <a:avLst/>
          </a:prstGeom>
          <a:noFill/>
        </p:spPr>
        <p:txBody>
          <a:bodyPr wrap="square" rtlCol="0">
            <a:spAutoFit/>
          </a:bodyPr>
          <a:lstStyle/>
          <a:p>
            <a:r>
              <a:rPr lang="fr-FR" sz="2000" dirty="0"/>
              <a:t>Julien Tuffier</a:t>
            </a:r>
          </a:p>
          <a:p>
            <a:endParaRPr lang="en-US" sz="1000" dirty="0"/>
          </a:p>
          <a:p>
            <a:r>
              <a:rPr lang="en-US" dirty="0" err="1"/>
              <a:t>Ingénieur</a:t>
            </a:r>
            <a:r>
              <a:rPr lang="en-US" dirty="0"/>
              <a:t> </a:t>
            </a:r>
            <a:r>
              <a:rPr lang="en-US" dirty="0" err="1"/>
              <a:t>développement</a:t>
            </a:r>
            <a:r>
              <a:rPr lang="en-US" dirty="0"/>
              <a:t>  et chef de </a:t>
            </a:r>
            <a:r>
              <a:rPr lang="en-US" dirty="0" err="1"/>
              <a:t>projet</a:t>
            </a:r>
            <a:endParaRPr lang="en-US" dirty="0"/>
          </a:p>
          <a:p>
            <a:r>
              <a:rPr lang="en-US" dirty="0" err="1"/>
              <a:t>Zenjet</a:t>
            </a:r>
            <a:r>
              <a:rPr lang="en-US" dirty="0"/>
              <a:t> Coding - WCS Coding</a:t>
            </a:r>
          </a:p>
          <a:p>
            <a:r>
              <a:rPr lang="en-US" dirty="0" err="1"/>
              <a:t>Diplômé</a:t>
            </a:r>
            <a:r>
              <a:rPr lang="en-US" dirty="0"/>
              <a:t> </a:t>
            </a:r>
            <a:r>
              <a:rPr lang="en-US" dirty="0" err="1"/>
              <a:t>Esisar</a:t>
            </a:r>
            <a:r>
              <a:rPr lang="en-US" dirty="0"/>
              <a:t> 2021</a:t>
            </a:r>
            <a:endParaRPr lang="fr-FR" dirty="0"/>
          </a:p>
        </p:txBody>
      </p:sp>
      <p:sp>
        <p:nvSpPr>
          <p:cNvPr id="12" name="ZoneTexte 11">
            <a:extLst>
              <a:ext uri="{FF2B5EF4-FFF2-40B4-BE49-F238E27FC236}">
                <a16:creationId xmlns:a16="http://schemas.microsoft.com/office/drawing/2014/main" id="{01D82406-C262-4CDB-9003-9A4B30936883}"/>
              </a:ext>
            </a:extLst>
          </p:cNvPr>
          <p:cNvSpPr txBox="1"/>
          <p:nvPr/>
        </p:nvSpPr>
        <p:spPr>
          <a:xfrm>
            <a:off x="319048" y="2915894"/>
            <a:ext cx="3004362" cy="3200876"/>
          </a:xfrm>
          <a:prstGeom prst="rect">
            <a:avLst/>
          </a:prstGeom>
          <a:noFill/>
        </p:spPr>
        <p:txBody>
          <a:bodyPr wrap="square" rtlCol="0">
            <a:spAutoFit/>
          </a:bodyPr>
          <a:lstStyle/>
          <a:p>
            <a:endParaRPr lang="fr-FR" sz="3200" b="1" dirty="0">
              <a:latin typeface="Ando Bold" pitchFamily="2" charset="0"/>
            </a:endParaRPr>
          </a:p>
          <a:p>
            <a:r>
              <a:rPr lang="fr-FR" sz="3200" dirty="0">
                <a:latin typeface="Ando Bold" pitchFamily="2" charset="0"/>
              </a:rPr>
              <a:t>PME</a:t>
            </a:r>
          </a:p>
          <a:p>
            <a:r>
              <a:rPr lang="fr-FR" sz="2400" dirty="0">
                <a:solidFill>
                  <a:srgbClr val="96147D"/>
                </a:solidFill>
                <a:latin typeface="Ando Bold" pitchFamily="2" charset="0"/>
              </a:rPr>
              <a:t>Fabricant français d'imprimantes et d'encres de marquage industriel</a:t>
            </a:r>
          </a:p>
          <a:p>
            <a:r>
              <a:rPr lang="fr-FR" dirty="0">
                <a:solidFill>
                  <a:srgbClr val="96147D"/>
                </a:solidFill>
                <a:latin typeface="Ando Bold" pitchFamily="2" charset="0"/>
              </a:rPr>
              <a:t>-----</a:t>
            </a:r>
          </a:p>
          <a:p>
            <a:r>
              <a:rPr lang="fr-FR" sz="2400" dirty="0">
                <a:solidFill>
                  <a:srgbClr val="96147D"/>
                </a:solidFill>
                <a:latin typeface="Ando Bold" pitchFamily="2" charset="0"/>
              </a:rPr>
              <a:t>St Marcel les Valence</a:t>
            </a:r>
          </a:p>
          <a:p>
            <a:r>
              <a:rPr lang="fr-FR" sz="2400" dirty="0">
                <a:solidFill>
                  <a:srgbClr val="96147D"/>
                </a:solidFill>
                <a:latin typeface="Ando Bold" pitchFamily="2" charset="0"/>
              </a:rPr>
              <a:t>17 </a:t>
            </a:r>
            <a:r>
              <a:rPr lang="fr-FR" sz="2400" dirty="0">
                <a:latin typeface="Ando Bold" pitchFamily="2" charset="0"/>
              </a:rPr>
              <a:t>salariés</a:t>
            </a:r>
          </a:p>
        </p:txBody>
      </p:sp>
      <p:cxnSp>
        <p:nvCxnSpPr>
          <p:cNvPr id="13" name="Connecteur droit 12">
            <a:extLst>
              <a:ext uri="{FF2B5EF4-FFF2-40B4-BE49-F238E27FC236}">
                <a16:creationId xmlns:a16="http://schemas.microsoft.com/office/drawing/2014/main" id="{7DAE1F41-771C-4889-BF9C-52B1C106496C}"/>
              </a:ext>
            </a:extLst>
          </p:cNvPr>
          <p:cNvCxnSpPr>
            <a:cxnSpLocks/>
          </p:cNvCxnSpPr>
          <p:nvPr/>
        </p:nvCxnSpPr>
        <p:spPr>
          <a:xfrm>
            <a:off x="3610755" y="3363585"/>
            <a:ext cx="0" cy="2650402"/>
          </a:xfrm>
          <a:prstGeom prst="line">
            <a:avLst/>
          </a:prstGeom>
          <a:ln w="28575">
            <a:solidFill>
              <a:srgbClr val="96147D"/>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0CEC2C4E-6BAE-4C8E-B74E-2926871670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7164" y="2243689"/>
            <a:ext cx="3004362" cy="666593"/>
          </a:xfrm>
          <a:prstGeom prst="rect">
            <a:avLst/>
          </a:prstGeom>
        </p:spPr>
      </p:pic>
    </p:spTree>
    <p:extLst>
      <p:ext uri="{BB962C8B-B14F-4D97-AF65-F5344CB8AC3E}">
        <p14:creationId xmlns:p14="http://schemas.microsoft.com/office/powerpoint/2010/main" val="282380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D44BE-65E8-485D-96DD-1FCA1A6D6C24}"/>
              </a:ext>
            </a:extLst>
          </p:cNvPr>
          <p:cNvSpPr>
            <a:spLocks noGrp="1"/>
          </p:cNvSpPr>
          <p:nvPr>
            <p:ph type="title"/>
          </p:nvPr>
        </p:nvSpPr>
        <p:spPr>
          <a:xfrm>
            <a:off x="1998528" y="357520"/>
            <a:ext cx="9220199" cy="1325563"/>
          </a:xfrm>
        </p:spPr>
        <p:txBody>
          <a:bodyPr>
            <a:normAutofit fontScale="90000"/>
          </a:bodyPr>
          <a:lstStyle/>
          <a:p>
            <a:r>
              <a:rPr lang="fr-FR" dirty="0">
                <a:solidFill>
                  <a:srgbClr val="1D2742"/>
                </a:solidFill>
              </a:rPr>
              <a:t>Le PROJET D’INNOVATION</a:t>
            </a:r>
            <a:br>
              <a:rPr lang="fr-FR" dirty="0">
                <a:solidFill>
                  <a:srgbClr val="1D2742"/>
                </a:solidFill>
              </a:rPr>
            </a:br>
            <a:r>
              <a:rPr lang="fr-FR" sz="4000" dirty="0">
                <a:solidFill>
                  <a:srgbClr val="96147D"/>
                </a:solidFill>
              </a:rPr>
              <a:t>Réalisation d’un prototype réel ou virtuel</a:t>
            </a:r>
            <a:endParaRPr lang="fr-FR" dirty="0">
              <a:solidFill>
                <a:srgbClr val="96147D"/>
              </a:solidFill>
            </a:endParaRPr>
          </a:p>
        </p:txBody>
      </p:sp>
      <p:sp>
        <p:nvSpPr>
          <p:cNvPr id="7" name="Titre 1">
            <a:extLst>
              <a:ext uri="{FF2B5EF4-FFF2-40B4-BE49-F238E27FC236}">
                <a16:creationId xmlns:a16="http://schemas.microsoft.com/office/drawing/2014/main" id="{DAC74669-43AA-4030-B3C7-4E51F53C98D1}"/>
              </a:ext>
            </a:extLst>
          </p:cNvPr>
          <p:cNvSpPr txBox="1">
            <a:spLocks/>
          </p:cNvSpPr>
          <p:nvPr/>
        </p:nvSpPr>
        <p:spPr>
          <a:xfrm rot="19857358">
            <a:off x="196580" y="84823"/>
            <a:ext cx="19910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000" kern="1200">
                <a:solidFill>
                  <a:schemeClr val="tx1"/>
                </a:solidFill>
                <a:latin typeface="Ando Black" pitchFamily="2" charset="0"/>
                <a:ea typeface="+mj-ea"/>
                <a:cs typeface="+mj-cs"/>
              </a:defRPr>
            </a:lvl1pPr>
          </a:lstStyle>
          <a:p>
            <a:r>
              <a:rPr lang="fr-FR" dirty="0">
                <a:solidFill>
                  <a:srgbClr val="7C4790"/>
                </a:solidFill>
                <a:latin typeface="Ando Inline" pitchFamily="2" charset="0"/>
              </a:rPr>
              <a:t>Zoom sur</a:t>
            </a:r>
          </a:p>
        </p:txBody>
      </p:sp>
      <p:sp>
        <p:nvSpPr>
          <p:cNvPr id="4" name="ZoneTexte 3">
            <a:extLst>
              <a:ext uri="{FF2B5EF4-FFF2-40B4-BE49-F238E27FC236}">
                <a16:creationId xmlns:a16="http://schemas.microsoft.com/office/drawing/2014/main" id="{4B1E4849-A983-4DD7-A997-C658DC9ABBB8}"/>
              </a:ext>
            </a:extLst>
          </p:cNvPr>
          <p:cNvSpPr txBox="1"/>
          <p:nvPr/>
        </p:nvSpPr>
        <p:spPr>
          <a:xfrm>
            <a:off x="6733015" y="3005089"/>
            <a:ext cx="5242357" cy="1661993"/>
          </a:xfrm>
          <a:prstGeom prst="rect">
            <a:avLst/>
          </a:prstGeom>
          <a:noFill/>
        </p:spPr>
        <p:txBody>
          <a:bodyPr wrap="square" rtlCol="0">
            <a:spAutoFit/>
          </a:bodyPr>
          <a:lstStyle/>
          <a:p>
            <a:r>
              <a:rPr lang="fr-FR" sz="2000" dirty="0" err="1"/>
              <a:t>Ionela</a:t>
            </a:r>
            <a:r>
              <a:rPr lang="fr-FR" sz="2000" dirty="0"/>
              <a:t> </a:t>
            </a:r>
            <a:r>
              <a:rPr lang="fr-FR" sz="2000" dirty="0" err="1"/>
              <a:t>Prodan</a:t>
            </a:r>
            <a:endParaRPr lang="fr-FR" sz="2000" dirty="0"/>
          </a:p>
          <a:p>
            <a:endParaRPr lang="fr-FR" sz="1000" dirty="0"/>
          </a:p>
          <a:p>
            <a:r>
              <a:rPr lang="fr-FR" dirty="0"/>
              <a:t>Maitre de conférences Grenoble INP – </a:t>
            </a:r>
            <a:r>
              <a:rPr lang="fr-FR" dirty="0" err="1"/>
              <a:t>Esisar</a:t>
            </a:r>
            <a:r>
              <a:rPr lang="fr-FR" dirty="0"/>
              <a:t>, UGA</a:t>
            </a:r>
          </a:p>
          <a:p>
            <a:r>
              <a:rPr lang="fr-FR" dirty="0"/>
              <a:t>Directrice adjointe du LCIS </a:t>
            </a:r>
          </a:p>
          <a:p>
            <a:r>
              <a:rPr lang="fr-FR" dirty="0"/>
              <a:t>(Laboratoire de Conception et d’Intégration des Systèmes)</a:t>
            </a:r>
          </a:p>
        </p:txBody>
      </p:sp>
      <p:pic>
        <p:nvPicPr>
          <p:cNvPr id="5124" name="Picture 4" descr="Photo de profil de Ionela Prodan">
            <a:extLst>
              <a:ext uri="{FF2B5EF4-FFF2-40B4-BE49-F238E27FC236}">
                <a16:creationId xmlns:a16="http://schemas.microsoft.com/office/drawing/2014/main" id="{204FD776-17B3-4D68-8A72-37F645DEF27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24348" y="2744800"/>
            <a:ext cx="1657350" cy="1657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ZoneTexte 9">
            <a:extLst>
              <a:ext uri="{FF2B5EF4-FFF2-40B4-BE49-F238E27FC236}">
                <a16:creationId xmlns:a16="http://schemas.microsoft.com/office/drawing/2014/main" id="{BBA03DD7-A548-420C-A231-8F9FE4B75E2E}"/>
              </a:ext>
            </a:extLst>
          </p:cNvPr>
          <p:cNvSpPr txBox="1"/>
          <p:nvPr/>
        </p:nvSpPr>
        <p:spPr>
          <a:xfrm>
            <a:off x="919211" y="2599551"/>
            <a:ext cx="2680784" cy="2723823"/>
          </a:xfrm>
          <a:prstGeom prst="rect">
            <a:avLst/>
          </a:prstGeom>
          <a:noFill/>
        </p:spPr>
        <p:txBody>
          <a:bodyPr wrap="square" rtlCol="0">
            <a:spAutoFit/>
          </a:bodyPr>
          <a:lstStyle/>
          <a:p>
            <a:r>
              <a:rPr lang="fr-FR" sz="3200" dirty="0">
                <a:latin typeface="Ando Bold" pitchFamily="2" charset="0"/>
              </a:rPr>
              <a:t>Étudiants de </a:t>
            </a:r>
            <a:r>
              <a:rPr lang="fr-FR" sz="3200" dirty="0">
                <a:solidFill>
                  <a:srgbClr val="96147D"/>
                </a:solidFill>
                <a:latin typeface="Ando Bold" pitchFamily="2" charset="0"/>
              </a:rPr>
              <a:t>5ème année</a:t>
            </a:r>
          </a:p>
          <a:p>
            <a:pPr algn="ctr"/>
            <a:r>
              <a:rPr lang="fr-FR" sz="1100" dirty="0">
                <a:solidFill>
                  <a:srgbClr val="96147D"/>
                </a:solidFill>
                <a:latin typeface="Ando Bold" pitchFamily="2" charset="0"/>
              </a:rPr>
              <a:t>-----</a:t>
            </a:r>
          </a:p>
          <a:p>
            <a:r>
              <a:rPr lang="fr-FR" sz="3200" dirty="0">
                <a:solidFill>
                  <a:srgbClr val="96147D"/>
                </a:solidFill>
                <a:latin typeface="Ando Bold" pitchFamily="2" charset="0"/>
              </a:rPr>
              <a:t>4 mois </a:t>
            </a:r>
            <a:r>
              <a:rPr lang="fr-FR" sz="3200" dirty="0">
                <a:latin typeface="Ando Bold" pitchFamily="2" charset="0"/>
              </a:rPr>
              <a:t>de septembre à janvier</a:t>
            </a:r>
          </a:p>
        </p:txBody>
      </p:sp>
      <p:cxnSp>
        <p:nvCxnSpPr>
          <p:cNvPr id="11" name="Connecteur droit 10">
            <a:extLst>
              <a:ext uri="{FF2B5EF4-FFF2-40B4-BE49-F238E27FC236}">
                <a16:creationId xmlns:a16="http://schemas.microsoft.com/office/drawing/2014/main" id="{C13A42E2-715C-4D29-B929-92C1FDEF8F78}"/>
              </a:ext>
            </a:extLst>
          </p:cNvPr>
          <p:cNvCxnSpPr>
            <a:cxnSpLocks/>
          </p:cNvCxnSpPr>
          <p:nvPr/>
        </p:nvCxnSpPr>
        <p:spPr>
          <a:xfrm>
            <a:off x="3830901" y="2623560"/>
            <a:ext cx="0" cy="2105457"/>
          </a:xfrm>
          <a:prstGeom prst="line">
            <a:avLst/>
          </a:prstGeom>
          <a:ln w="28575">
            <a:solidFill>
              <a:srgbClr val="96147D"/>
            </a:solidFill>
          </a:ln>
        </p:spPr>
        <p:style>
          <a:lnRef idx="1">
            <a:schemeClr val="accent1"/>
          </a:lnRef>
          <a:fillRef idx="0">
            <a:schemeClr val="accent1"/>
          </a:fillRef>
          <a:effectRef idx="0">
            <a:schemeClr val="accent1"/>
          </a:effectRef>
          <a:fontRef idx="minor">
            <a:schemeClr val="tx1"/>
          </a:fontRef>
        </p:style>
      </p:cxnSp>
      <p:pic>
        <p:nvPicPr>
          <p:cNvPr id="8" name="Image 4">
            <a:extLst>
              <a:ext uri="{FF2B5EF4-FFF2-40B4-BE49-F238E27FC236}">
                <a16:creationId xmlns:a16="http://schemas.microsoft.com/office/drawing/2014/main" id="{39D93412-3CAA-48BC-BEA3-BE49E4E7B76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t="15141" b="15141"/>
          <a:stretch>
            <a:fillRect/>
          </a:stretch>
        </p:blipFill>
        <p:spPr bwMode="auto">
          <a:xfrm>
            <a:off x="4724348" y="4846320"/>
            <a:ext cx="183515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968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D44BE-65E8-485D-96DD-1FCA1A6D6C24}"/>
              </a:ext>
            </a:extLst>
          </p:cNvPr>
          <p:cNvSpPr>
            <a:spLocks noGrp="1"/>
          </p:cNvSpPr>
          <p:nvPr>
            <p:ph type="title"/>
          </p:nvPr>
        </p:nvSpPr>
        <p:spPr>
          <a:xfrm>
            <a:off x="1962150" y="85725"/>
            <a:ext cx="9256577" cy="1038225"/>
          </a:xfrm>
        </p:spPr>
        <p:txBody>
          <a:bodyPr/>
          <a:lstStyle/>
          <a:p>
            <a:r>
              <a:rPr lang="fr-FR" dirty="0">
                <a:solidFill>
                  <a:srgbClr val="1D2742"/>
                </a:solidFill>
              </a:rPr>
              <a:t>Le PROJET D’INNOVATION</a:t>
            </a:r>
          </a:p>
        </p:txBody>
      </p:sp>
      <p:sp>
        <p:nvSpPr>
          <p:cNvPr id="7" name="Titre 1">
            <a:extLst>
              <a:ext uri="{FF2B5EF4-FFF2-40B4-BE49-F238E27FC236}">
                <a16:creationId xmlns:a16="http://schemas.microsoft.com/office/drawing/2014/main" id="{DAC74669-43AA-4030-B3C7-4E51F53C98D1}"/>
              </a:ext>
            </a:extLst>
          </p:cNvPr>
          <p:cNvSpPr txBox="1">
            <a:spLocks/>
          </p:cNvSpPr>
          <p:nvPr/>
        </p:nvSpPr>
        <p:spPr>
          <a:xfrm rot="19857358">
            <a:off x="196580" y="84823"/>
            <a:ext cx="19910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000" kern="1200">
                <a:solidFill>
                  <a:schemeClr val="tx1"/>
                </a:solidFill>
                <a:latin typeface="Ando Black" pitchFamily="2" charset="0"/>
                <a:ea typeface="+mj-ea"/>
                <a:cs typeface="+mj-cs"/>
              </a:defRPr>
            </a:lvl1pPr>
          </a:lstStyle>
          <a:p>
            <a:r>
              <a:rPr lang="fr-FR" dirty="0">
                <a:solidFill>
                  <a:srgbClr val="7C4790"/>
                </a:solidFill>
                <a:latin typeface="Ando Inline" pitchFamily="2" charset="0"/>
              </a:rPr>
              <a:t>Zoom sur</a:t>
            </a:r>
          </a:p>
        </p:txBody>
      </p:sp>
      <p:sp>
        <p:nvSpPr>
          <p:cNvPr id="3" name="Rectangle 2">
            <a:extLst>
              <a:ext uri="{FF2B5EF4-FFF2-40B4-BE49-F238E27FC236}">
                <a16:creationId xmlns:a16="http://schemas.microsoft.com/office/drawing/2014/main" id="{4AA24931-1EA7-42D6-A987-D6FE58BBED86}"/>
              </a:ext>
            </a:extLst>
          </p:cNvPr>
          <p:cNvSpPr/>
          <p:nvPr/>
        </p:nvSpPr>
        <p:spPr>
          <a:xfrm>
            <a:off x="123825" y="1571626"/>
            <a:ext cx="11972924" cy="708912"/>
          </a:xfrm>
          <a:prstGeom prst="rect">
            <a:avLst/>
          </a:prstGeom>
        </p:spPr>
        <p:txBody>
          <a:bodyPr wrap="square">
            <a:spAutoFit/>
          </a:bodyPr>
          <a:lstStyle/>
          <a:p>
            <a:pPr marL="0" marR="0" algn="just">
              <a:lnSpc>
                <a:spcPct val="115000"/>
              </a:lnSpc>
              <a:spcBef>
                <a:spcPts val="0"/>
              </a:spcBef>
              <a:spcAft>
                <a:spcPts val="0"/>
              </a:spcAft>
            </a:pPr>
            <a:r>
              <a:rPr lang="fr-FR" b="1" dirty="0">
                <a:solidFill>
                  <a:srgbClr val="000000"/>
                </a:solidFill>
                <a:effectLst/>
                <a:ea typeface="Times New Roman" panose="02020603050405020304" pitchFamily="18" charset="0"/>
                <a:cs typeface="Arial" panose="020B0604020202020204" pitchFamily="34" charset="0"/>
              </a:rPr>
              <a:t>Projet pluridisciplinaire </a:t>
            </a:r>
            <a:r>
              <a:rPr lang="fr-FR" dirty="0">
                <a:solidFill>
                  <a:srgbClr val="000000"/>
                </a:solidFill>
                <a:effectLst/>
                <a:ea typeface="Times New Roman" panose="02020603050405020304" pitchFamily="18" charset="0"/>
                <a:cs typeface="Arial" panose="020B0604020202020204" pitchFamily="34" charset="0"/>
              </a:rPr>
              <a:t>adressé aux étudiants de </a:t>
            </a:r>
            <a:r>
              <a:rPr lang="fr-FR" b="1" dirty="0">
                <a:solidFill>
                  <a:srgbClr val="000000"/>
                </a:solidFill>
                <a:effectLst/>
                <a:ea typeface="Times New Roman" panose="02020603050405020304" pitchFamily="18" charset="0"/>
                <a:cs typeface="Arial" panose="020B0604020202020204" pitchFamily="34" charset="0"/>
              </a:rPr>
              <a:t>5ème année de l'ESISAR </a:t>
            </a:r>
            <a:r>
              <a:rPr lang="fr-FR" dirty="0">
                <a:solidFill>
                  <a:srgbClr val="000000"/>
                </a:solidFill>
                <a:effectLst/>
                <a:ea typeface="Times New Roman" panose="02020603050405020304" pitchFamily="18" charset="0"/>
                <a:cs typeface="Arial" panose="020B0604020202020204" pitchFamily="34" charset="0"/>
              </a:rPr>
              <a:t>de la spécialisation </a:t>
            </a:r>
            <a:r>
              <a:rPr lang="fr-FR" b="1" dirty="0">
                <a:solidFill>
                  <a:srgbClr val="000000"/>
                </a:solidFill>
                <a:effectLst/>
                <a:ea typeface="Times New Roman" panose="02020603050405020304" pitchFamily="18" charset="0"/>
                <a:cs typeface="Arial" panose="020B0604020202020204" pitchFamily="34" charset="0"/>
              </a:rPr>
              <a:t>EIS (Electronique, Informatique et Systèmes)</a:t>
            </a:r>
            <a:r>
              <a:rPr lang="fr-FR" dirty="0">
                <a:solidFill>
                  <a:srgbClr val="000000"/>
                </a:solidFill>
                <a:effectLst/>
                <a:ea typeface="Times New Roman" panose="02020603050405020304" pitchFamily="18" charset="0"/>
                <a:cs typeface="Arial" panose="020B0604020202020204" pitchFamily="34" charset="0"/>
              </a:rPr>
              <a:t>, les </a:t>
            </a:r>
            <a:r>
              <a:rPr lang="fr-FR" b="1" dirty="0">
                <a:solidFill>
                  <a:srgbClr val="000000"/>
                </a:solidFill>
                <a:effectLst/>
                <a:ea typeface="Times New Roman" panose="02020603050405020304" pitchFamily="18" charset="0"/>
                <a:cs typeface="Arial" panose="020B0604020202020204" pitchFamily="34" charset="0"/>
              </a:rPr>
              <a:t>Apprentis</a:t>
            </a:r>
            <a:r>
              <a:rPr lang="fr-FR" dirty="0">
                <a:solidFill>
                  <a:srgbClr val="000000"/>
                </a:solidFill>
                <a:effectLst/>
                <a:ea typeface="Times New Roman" panose="02020603050405020304" pitchFamily="18" charset="0"/>
                <a:cs typeface="Arial" panose="020B0604020202020204" pitchFamily="34" charset="0"/>
              </a:rPr>
              <a:t> et les étudiants du </a:t>
            </a:r>
            <a:r>
              <a:rPr lang="fr-FR" b="1" dirty="0">
                <a:solidFill>
                  <a:srgbClr val="000000"/>
                </a:solidFill>
                <a:effectLst/>
                <a:ea typeface="Times New Roman" panose="02020603050405020304" pitchFamily="18" charset="0"/>
                <a:cs typeface="Arial" panose="020B0604020202020204" pitchFamily="34" charset="0"/>
              </a:rPr>
              <a:t>Master MISTRE.</a:t>
            </a:r>
            <a:endParaRPr lang="fr-FR" b="1" dirty="0">
              <a:solidFill>
                <a:srgbClr val="7C4790"/>
              </a:solidFill>
            </a:endParaRPr>
          </a:p>
        </p:txBody>
      </p:sp>
      <p:graphicFrame>
        <p:nvGraphicFramePr>
          <p:cNvPr id="9" name="Table 9">
            <a:extLst>
              <a:ext uri="{FF2B5EF4-FFF2-40B4-BE49-F238E27FC236}">
                <a16:creationId xmlns:a16="http://schemas.microsoft.com/office/drawing/2014/main" id="{D7917D94-C848-BA88-5966-4615A37F43D3}"/>
              </a:ext>
            </a:extLst>
          </p:cNvPr>
          <p:cNvGraphicFramePr>
            <a:graphicFrameLocks noGrp="1"/>
          </p:cNvGraphicFramePr>
          <p:nvPr>
            <p:extLst>
              <p:ext uri="{D42A27DB-BD31-4B8C-83A1-F6EECF244321}">
                <p14:modId xmlns:p14="http://schemas.microsoft.com/office/powerpoint/2010/main" val="3673757088"/>
              </p:ext>
            </p:extLst>
          </p:nvPr>
        </p:nvGraphicFramePr>
        <p:xfrm>
          <a:off x="1570008" y="2418878"/>
          <a:ext cx="9092241" cy="724321"/>
        </p:xfrm>
        <a:graphic>
          <a:graphicData uri="http://schemas.openxmlformats.org/drawingml/2006/table">
            <a:tbl>
              <a:tblPr firstRow="1" bandRow="1">
                <a:tableStyleId>{BDBED569-4797-4DF1-A0F4-6AAB3CD982D8}</a:tableStyleId>
              </a:tblPr>
              <a:tblGrid>
                <a:gridCol w="9092241">
                  <a:extLst>
                    <a:ext uri="{9D8B030D-6E8A-4147-A177-3AD203B41FA5}">
                      <a16:colId xmlns:a16="http://schemas.microsoft.com/office/drawing/2014/main" val="1698254510"/>
                    </a:ext>
                  </a:extLst>
                </a:gridCol>
              </a:tblGrid>
              <a:tr h="724321">
                <a:tc>
                  <a:txBody>
                    <a:bodyPr/>
                    <a:lstStyle/>
                    <a:p>
                      <a:pPr algn="ctr"/>
                      <a:r>
                        <a:rPr lang="fr-FR" sz="2000" dirty="0">
                          <a:solidFill>
                            <a:srgbClr val="C00000"/>
                          </a:solidFill>
                          <a:latin typeface="+mn-lt"/>
                          <a:cs typeface="Arial" panose="020B0604020202020204" pitchFamily="34" charset="0"/>
                        </a:rPr>
                        <a:t>L'objectif principal est de créer un prototype réel ou virtuel ("démonstrateur") combinant plusieurs disciplines </a:t>
                      </a:r>
                      <a:r>
                        <a:rPr lang="fr-FR" sz="1800" dirty="0">
                          <a:solidFill>
                            <a:srgbClr val="C00000"/>
                          </a:solidFill>
                          <a:latin typeface="+mn-lt"/>
                          <a:cs typeface="Arial" panose="020B0604020202020204" pitchFamily="34" charset="0"/>
                        </a:rPr>
                        <a:t>enseignées</a:t>
                      </a:r>
                      <a:r>
                        <a:rPr lang="fr-FR" sz="2000" dirty="0">
                          <a:solidFill>
                            <a:srgbClr val="C00000"/>
                          </a:solidFill>
                          <a:latin typeface="+mn-lt"/>
                          <a:cs typeface="Arial" panose="020B0604020202020204" pitchFamily="34" charset="0"/>
                        </a:rPr>
                        <a:t> à l'</a:t>
                      </a:r>
                      <a:r>
                        <a:rPr lang="fr-FR" sz="2000" dirty="0" err="1">
                          <a:solidFill>
                            <a:srgbClr val="C00000"/>
                          </a:solidFill>
                          <a:latin typeface="+mn-lt"/>
                          <a:cs typeface="Arial" panose="020B0604020202020204" pitchFamily="34" charset="0"/>
                        </a:rPr>
                        <a:t>Esisar</a:t>
                      </a:r>
                      <a:r>
                        <a:rPr lang="fr-FR" sz="2000" dirty="0">
                          <a:solidFill>
                            <a:srgbClr val="C00000"/>
                          </a:solidFill>
                          <a:latin typeface="+mn-lt"/>
                          <a:cs typeface="Arial" panose="020B0604020202020204" pitchFamily="34" charset="0"/>
                        </a:rPr>
                        <a:t>.</a:t>
                      </a:r>
                      <a:endParaRPr lang="en-US" sz="2000" dirty="0">
                        <a:latin typeface="+mn-lt"/>
                      </a:endParaRPr>
                    </a:p>
                  </a:txBody>
                  <a:tcPr/>
                </a:tc>
                <a:extLst>
                  <a:ext uri="{0D108BD9-81ED-4DB2-BD59-A6C34878D82A}">
                    <a16:rowId xmlns:a16="http://schemas.microsoft.com/office/drawing/2014/main" val="747004467"/>
                  </a:ext>
                </a:extLst>
              </a:tr>
            </a:tbl>
          </a:graphicData>
        </a:graphic>
      </p:graphicFrame>
      <p:sp>
        <p:nvSpPr>
          <p:cNvPr id="12" name="TextBox 11">
            <a:extLst>
              <a:ext uri="{FF2B5EF4-FFF2-40B4-BE49-F238E27FC236}">
                <a16:creationId xmlns:a16="http://schemas.microsoft.com/office/drawing/2014/main" id="{A2987A93-F6FD-7D76-464E-02363BAB42D2}"/>
              </a:ext>
            </a:extLst>
          </p:cNvPr>
          <p:cNvSpPr txBox="1"/>
          <p:nvPr/>
        </p:nvSpPr>
        <p:spPr>
          <a:xfrm>
            <a:off x="123825" y="3143199"/>
            <a:ext cx="11696700" cy="646331"/>
          </a:xfrm>
          <a:prstGeom prst="rect">
            <a:avLst/>
          </a:prstGeom>
          <a:noFill/>
        </p:spPr>
        <p:txBody>
          <a:bodyPr wrap="square">
            <a:spAutoFit/>
          </a:bodyPr>
          <a:lstStyle/>
          <a:p>
            <a:pPr algn="just"/>
            <a:endParaRPr lang="en-US" sz="1800" b="1" dirty="0">
              <a:solidFill>
                <a:srgbClr val="C00000"/>
              </a:solidFill>
              <a:latin typeface="Arial" panose="020B0604020202020204" pitchFamily="34" charset="0"/>
              <a:cs typeface="Arial" panose="020B0604020202020204" pitchFamily="34" charset="0"/>
            </a:endParaRPr>
          </a:p>
          <a:p>
            <a:pPr algn="just"/>
            <a:r>
              <a:rPr lang="en-US" sz="1800" b="1" dirty="0">
                <a:latin typeface="Arial" panose="020B0604020202020204" pitchFamily="34" charset="0"/>
                <a:cs typeface="Arial" panose="020B0604020202020204" pitchFamily="34" charset="0"/>
              </a:rPr>
              <a:t>Propositions de </a:t>
            </a:r>
            <a:r>
              <a:rPr lang="en-US" sz="1800" b="1" dirty="0" err="1">
                <a:latin typeface="Arial" panose="020B0604020202020204" pitchFamily="34" charset="0"/>
                <a:cs typeface="Arial" panose="020B0604020202020204" pitchFamily="34" charset="0"/>
              </a:rPr>
              <a:t>sujets</a:t>
            </a:r>
            <a:r>
              <a:rPr lang="en-US" sz="1800"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r>
              <a:rPr lang="fr-FR" sz="1800" dirty="0">
                <a:latin typeface="Arial" panose="020B0604020202020204" pitchFamily="34" charset="0"/>
                <a:cs typeface="Arial" panose="020B0604020202020204" pitchFamily="34" charset="0"/>
              </a:rPr>
              <a:t>Chercheurs LCIS, entreprises, arts numériques, le concours CSAW.</a:t>
            </a:r>
            <a:endParaRPr lang="en-US" dirty="0"/>
          </a:p>
        </p:txBody>
      </p:sp>
      <p:pic>
        <p:nvPicPr>
          <p:cNvPr id="13" name="Picture 12">
            <a:extLst>
              <a:ext uri="{FF2B5EF4-FFF2-40B4-BE49-F238E27FC236}">
                <a16:creationId xmlns:a16="http://schemas.microsoft.com/office/drawing/2014/main" id="{45FADB2D-2426-4B2A-C698-214A4E77B8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52003" y="4970460"/>
            <a:ext cx="2178367" cy="1737412"/>
          </a:xfrm>
          <a:prstGeom prst="rect">
            <a:avLst/>
          </a:prstGeom>
        </p:spPr>
      </p:pic>
      <p:sp>
        <p:nvSpPr>
          <p:cNvPr id="17" name="TextBox 16">
            <a:extLst>
              <a:ext uri="{FF2B5EF4-FFF2-40B4-BE49-F238E27FC236}">
                <a16:creationId xmlns:a16="http://schemas.microsoft.com/office/drawing/2014/main" id="{8D6C8EEF-8F3F-2B9C-DC37-FC6158D1C6C7}"/>
              </a:ext>
            </a:extLst>
          </p:cNvPr>
          <p:cNvSpPr txBox="1"/>
          <p:nvPr/>
        </p:nvSpPr>
        <p:spPr>
          <a:xfrm>
            <a:off x="19977" y="4659135"/>
            <a:ext cx="3285197" cy="338554"/>
          </a:xfrm>
          <a:prstGeom prst="rect">
            <a:avLst/>
          </a:prstGeom>
          <a:noFill/>
        </p:spPr>
        <p:txBody>
          <a:bodyPr wrap="square">
            <a:spAutoFit/>
          </a:bodyPr>
          <a:lstStyle/>
          <a:p>
            <a:r>
              <a:rPr lang="en-US" sz="1600" dirty="0"/>
              <a:t>  </a:t>
            </a:r>
            <a:r>
              <a:rPr lang="en-US" sz="1600" b="1" dirty="0">
                <a:cs typeface="Arial" panose="020B0604020202020204" pitchFamily="34" charset="0"/>
              </a:rPr>
              <a:t>Travail </a:t>
            </a:r>
            <a:r>
              <a:rPr lang="en-US" sz="1600" b="1" dirty="0" err="1">
                <a:cs typeface="Arial" panose="020B0604020202020204" pitchFamily="34" charset="0"/>
              </a:rPr>
              <a:t>d'équipe</a:t>
            </a:r>
            <a:r>
              <a:rPr lang="en-US" sz="1600" b="1" dirty="0">
                <a:cs typeface="Arial" panose="020B0604020202020204" pitchFamily="34" charset="0"/>
              </a:rPr>
              <a:t> et </a:t>
            </a:r>
            <a:r>
              <a:rPr lang="en-US" sz="1600" b="1" dirty="0" err="1">
                <a:cs typeface="Arial" panose="020B0604020202020204" pitchFamily="34" charset="0"/>
              </a:rPr>
              <a:t>autonomie</a:t>
            </a:r>
            <a:endParaRPr lang="en-US" sz="1600" b="1" dirty="0">
              <a:cs typeface="Arial" panose="020B0604020202020204" pitchFamily="34" charset="0"/>
            </a:endParaRPr>
          </a:p>
        </p:txBody>
      </p:sp>
      <p:pic>
        <p:nvPicPr>
          <p:cNvPr id="18" name="Picture 17">
            <a:extLst>
              <a:ext uri="{FF2B5EF4-FFF2-40B4-BE49-F238E27FC236}">
                <a16:creationId xmlns:a16="http://schemas.microsoft.com/office/drawing/2014/main" id="{C186A391-9A9A-06AE-16A9-7E8036EB1D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825" y="4997689"/>
            <a:ext cx="2950061" cy="1812685"/>
          </a:xfrm>
          <a:prstGeom prst="rect">
            <a:avLst/>
          </a:prstGeom>
        </p:spPr>
      </p:pic>
      <p:sp>
        <p:nvSpPr>
          <p:cNvPr id="20" name="TextBox 19">
            <a:extLst>
              <a:ext uri="{FF2B5EF4-FFF2-40B4-BE49-F238E27FC236}">
                <a16:creationId xmlns:a16="http://schemas.microsoft.com/office/drawing/2014/main" id="{502E260B-64D2-7E75-37C8-8C926013CB57}"/>
              </a:ext>
            </a:extLst>
          </p:cNvPr>
          <p:cNvSpPr txBox="1"/>
          <p:nvPr/>
        </p:nvSpPr>
        <p:spPr>
          <a:xfrm>
            <a:off x="9506309" y="4693551"/>
            <a:ext cx="2665714" cy="338554"/>
          </a:xfrm>
          <a:prstGeom prst="rect">
            <a:avLst/>
          </a:prstGeom>
          <a:noFill/>
        </p:spPr>
        <p:txBody>
          <a:bodyPr wrap="square">
            <a:spAutoFit/>
          </a:bodyPr>
          <a:lstStyle/>
          <a:p>
            <a:pPr>
              <a:defRPr/>
            </a:pPr>
            <a:r>
              <a:rPr lang="fr-FR" sz="1600" b="1" dirty="0">
                <a:effectLst/>
                <a:ea typeface="Times New Roman" panose="02020603050405020304" pitchFamily="18" charset="0"/>
                <a:cs typeface="Arial" panose="020B0604020202020204" pitchFamily="34" charset="0"/>
              </a:rPr>
              <a:t>      L'innovation responsable </a:t>
            </a:r>
            <a:endParaRPr lang="fr-FR" altLang="fr-FR" sz="1600" kern="0" dirty="0">
              <a:ea typeface="MS PGothic" pitchFamily="34" charset="-128"/>
              <a:cs typeface="Arial" panose="020B0604020202020204" pitchFamily="34" charset="0"/>
            </a:endParaRPr>
          </a:p>
        </p:txBody>
      </p:sp>
      <p:pic>
        <p:nvPicPr>
          <p:cNvPr id="21" name="Picture 20">
            <a:extLst>
              <a:ext uri="{FF2B5EF4-FFF2-40B4-BE49-F238E27FC236}">
                <a16:creationId xmlns:a16="http://schemas.microsoft.com/office/drawing/2014/main" id="{B39B0937-0914-9447-74E5-39D4A4CCE9FD}"/>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73897" y="5496368"/>
            <a:ext cx="1284911" cy="646331"/>
          </a:xfrm>
          <a:prstGeom prst="rect">
            <a:avLst/>
          </a:prstGeom>
        </p:spPr>
      </p:pic>
      <p:pic>
        <p:nvPicPr>
          <p:cNvPr id="22" name="Picture 4" descr="Fichier:Thales.svg — Wikipédia">
            <a:extLst>
              <a:ext uri="{FF2B5EF4-FFF2-40B4-BE49-F238E27FC236}">
                <a16:creationId xmlns:a16="http://schemas.microsoft.com/office/drawing/2014/main" id="{E627D2E6-3148-49C2-4571-A4277844FFA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00676" y="5636100"/>
            <a:ext cx="1637634" cy="2789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C8B8A2D5-B16B-152E-7DF9-8FE8640CD0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59593" y="6142699"/>
            <a:ext cx="798878" cy="556136"/>
          </a:xfrm>
          <a:prstGeom prst="rect">
            <a:avLst/>
          </a:prstGeom>
        </p:spPr>
      </p:pic>
      <p:pic>
        <p:nvPicPr>
          <p:cNvPr id="24" name="Picture 23">
            <a:extLst>
              <a:ext uri="{FF2B5EF4-FFF2-40B4-BE49-F238E27FC236}">
                <a16:creationId xmlns:a16="http://schemas.microsoft.com/office/drawing/2014/main" id="{A8A3894A-C5A0-B1D2-7F5F-8FA5DEA6BDA7}"/>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83907" y="5532790"/>
            <a:ext cx="1568085" cy="482488"/>
          </a:xfrm>
          <a:prstGeom prst="rect">
            <a:avLst/>
          </a:prstGeom>
        </p:spPr>
      </p:pic>
      <p:pic>
        <p:nvPicPr>
          <p:cNvPr id="25" name="Picture 24">
            <a:extLst>
              <a:ext uri="{FF2B5EF4-FFF2-40B4-BE49-F238E27FC236}">
                <a16:creationId xmlns:a16="http://schemas.microsoft.com/office/drawing/2014/main" id="{A9F1B648-7356-09F7-CB58-A865B43092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26615" y="6160320"/>
            <a:ext cx="694123" cy="584775"/>
          </a:xfrm>
          <a:prstGeom prst="rect">
            <a:avLst/>
          </a:prstGeom>
        </p:spPr>
      </p:pic>
      <p:pic>
        <p:nvPicPr>
          <p:cNvPr id="26" name="Picture 25">
            <a:extLst>
              <a:ext uri="{FF2B5EF4-FFF2-40B4-BE49-F238E27FC236}">
                <a16:creationId xmlns:a16="http://schemas.microsoft.com/office/drawing/2014/main" id="{E6292049-4465-6E8E-33FD-1802DACAC7F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92816" y="6189812"/>
            <a:ext cx="1206054" cy="373174"/>
          </a:xfrm>
          <a:prstGeom prst="rect">
            <a:avLst/>
          </a:prstGeom>
        </p:spPr>
      </p:pic>
      <p:pic>
        <p:nvPicPr>
          <p:cNvPr id="27" name="Picture 26">
            <a:extLst>
              <a:ext uri="{FF2B5EF4-FFF2-40B4-BE49-F238E27FC236}">
                <a16:creationId xmlns:a16="http://schemas.microsoft.com/office/drawing/2014/main" id="{152E14EE-69F6-92DE-DAA6-0D7FFD846645}"/>
              </a:ext>
            </a:extLst>
          </p:cNvPr>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12181" y="6247690"/>
            <a:ext cx="1872088" cy="493419"/>
          </a:xfrm>
          <a:prstGeom prst="rect">
            <a:avLst/>
          </a:prstGeom>
        </p:spPr>
      </p:pic>
      <p:sp>
        <p:nvSpPr>
          <p:cNvPr id="30" name="TextBox 29">
            <a:extLst>
              <a:ext uri="{FF2B5EF4-FFF2-40B4-BE49-F238E27FC236}">
                <a16:creationId xmlns:a16="http://schemas.microsoft.com/office/drawing/2014/main" id="{97359D78-C154-8A47-B48E-93EF8AD7C42A}"/>
              </a:ext>
            </a:extLst>
          </p:cNvPr>
          <p:cNvSpPr txBox="1"/>
          <p:nvPr/>
        </p:nvSpPr>
        <p:spPr>
          <a:xfrm>
            <a:off x="123825" y="3697107"/>
            <a:ext cx="11791950" cy="369332"/>
          </a:xfrm>
          <a:prstGeom prst="rect">
            <a:avLst/>
          </a:prstGeom>
          <a:noFill/>
        </p:spPr>
        <p:txBody>
          <a:bodyPr wrap="square">
            <a:spAutoFit/>
          </a:bodyPr>
          <a:lstStyle/>
          <a:p>
            <a:pPr algn="just"/>
            <a:r>
              <a:rPr lang="en-US" sz="1800" b="1" dirty="0" err="1">
                <a:cs typeface="Arial" panose="020B0604020202020204" pitchFamily="34" charset="0"/>
              </a:rPr>
              <a:t>Moyens</a:t>
            </a:r>
            <a:r>
              <a:rPr lang="en-US" sz="1800" b="1" dirty="0">
                <a:cs typeface="Arial" panose="020B0604020202020204" pitchFamily="34" charset="0"/>
              </a:rPr>
              <a:t> : </a:t>
            </a:r>
            <a:r>
              <a:rPr lang="en-US" sz="1800" dirty="0">
                <a:cs typeface="Arial" panose="020B0604020202020204" pitchFamily="34" charset="0"/>
              </a:rPr>
              <a:t>Salles </a:t>
            </a:r>
            <a:r>
              <a:rPr lang="en-US" sz="1800" dirty="0" err="1">
                <a:cs typeface="Arial" panose="020B0604020202020204" pitchFamily="34" charset="0"/>
              </a:rPr>
              <a:t>dédiées</a:t>
            </a:r>
            <a:r>
              <a:rPr lang="en-US" sz="1800" dirty="0">
                <a:cs typeface="Arial" panose="020B0604020202020204" pitchFamily="34" charset="0"/>
              </a:rPr>
              <a:t> à </a:t>
            </a:r>
            <a:r>
              <a:rPr lang="en-US" sz="1800" dirty="0" err="1">
                <a:cs typeface="Arial" panose="020B0604020202020204" pitchFamily="34" charset="0"/>
              </a:rPr>
              <a:t>chaque</a:t>
            </a:r>
            <a:r>
              <a:rPr lang="en-US" sz="1800" dirty="0">
                <a:cs typeface="Arial" panose="020B0604020202020204" pitchFamily="34" charset="0"/>
              </a:rPr>
              <a:t> équipe, deux demi-</a:t>
            </a:r>
            <a:r>
              <a:rPr lang="en-US" sz="1800" dirty="0" err="1">
                <a:cs typeface="Arial" panose="020B0604020202020204" pitchFamily="34" charset="0"/>
              </a:rPr>
              <a:t>journ</a:t>
            </a:r>
            <a:r>
              <a:rPr lang="fr-FR" sz="1800" dirty="0">
                <a:solidFill>
                  <a:srgbClr val="000000"/>
                </a:solidFill>
                <a:effectLst/>
                <a:ea typeface="Times New Roman" panose="02020603050405020304" pitchFamily="18" charset="0"/>
                <a:cs typeface="Arial" panose="020B0604020202020204" pitchFamily="34" charset="0"/>
              </a:rPr>
              <a:t>é</a:t>
            </a:r>
            <a:r>
              <a:rPr lang="en-US" sz="1800" dirty="0">
                <a:cs typeface="Arial" panose="020B0604020202020204" pitchFamily="34" charset="0"/>
              </a:rPr>
              <a:t>es par </a:t>
            </a:r>
            <a:r>
              <a:rPr lang="en-US" sz="1800" dirty="0" err="1">
                <a:cs typeface="Arial" panose="020B0604020202020204" pitchFamily="34" charset="0"/>
              </a:rPr>
              <a:t>semaine</a:t>
            </a:r>
            <a:r>
              <a:rPr lang="en-US" sz="1800" dirty="0">
                <a:cs typeface="Arial" panose="020B0604020202020204" pitchFamily="34" charset="0"/>
              </a:rPr>
              <a:t>, </a:t>
            </a:r>
            <a:r>
              <a:rPr lang="en-US" sz="1800" dirty="0" err="1">
                <a:cs typeface="Arial" panose="020B0604020202020204" pitchFamily="34" charset="0"/>
              </a:rPr>
              <a:t>financement</a:t>
            </a:r>
            <a:r>
              <a:rPr lang="en-US" sz="1800" dirty="0">
                <a:cs typeface="Arial" panose="020B0604020202020204" pitchFamily="34" charset="0"/>
              </a:rPr>
              <a:t> </a:t>
            </a:r>
            <a:r>
              <a:rPr lang="en-US" sz="1800" dirty="0" err="1">
                <a:cs typeface="Arial" panose="020B0604020202020204" pitchFamily="34" charset="0"/>
              </a:rPr>
              <a:t>Esisar</a:t>
            </a:r>
            <a:r>
              <a:rPr lang="en-US" sz="1800" dirty="0">
                <a:cs typeface="Arial" panose="020B0604020202020204" pitchFamily="34" charset="0"/>
              </a:rPr>
              <a:t>.</a:t>
            </a:r>
          </a:p>
        </p:txBody>
      </p:sp>
      <p:sp>
        <p:nvSpPr>
          <p:cNvPr id="34" name="TextBox 33">
            <a:extLst>
              <a:ext uri="{FF2B5EF4-FFF2-40B4-BE49-F238E27FC236}">
                <a16:creationId xmlns:a16="http://schemas.microsoft.com/office/drawing/2014/main" id="{7AA1C2F6-FD27-1A33-30A2-722C5006D4DC}"/>
              </a:ext>
            </a:extLst>
          </p:cNvPr>
          <p:cNvSpPr txBox="1"/>
          <p:nvPr/>
        </p:nvSpPr>
        <p:spPr>
          <a:xfrm>
            <a:off x="3305174" y="4158772"/>
            <a:ext cx="6461566" cy="1200329"/>
          </a:xfrm>
          <a:prstGeom prst="rect">
            <a:avLst/>
          </a:prstGeom>
          <a:noFill/>
        </p:spPr>
        <p:txBody>
          <a:bodyPr wrap="square">
            <a:spAutoFit/>
          </a:bodyPr>
          <a:lstStyle/>
          <a:p>
            <a:pPr marL="285750" indent="-285750">
              <a:buFont typeface="Arial" panose="020B0604020202020204" pitchFamily="34" charset="0"/>
              <a:buChar char="•"/>
            </a:pPr>
            <a:r>
              <a:rPr lang="en-US" b="1" dirty="0">
                <a:solidFill>
                  <a:srgbClr val="C00000"/>
                </a:solidFill>
                <a:cs typeface="Arial" panose="020B0604020202020204" pitchFamily="34" charset="0"/>
              </a:rPr>
              <a:t>entre 45 et 60 </a:t>
            </a:r>
            <a:r>
              <a:rPr lang="en-US" b="1" dirty="0" err="1">
                <a:solidFill>
                  <a:srgbClr val="C00000"/>
                </a:solidFill>
                <a:cs typeface="Arial" panose="020B0604020202020204" pitchFamily="34" charset="0"/>
              </a:rPr>
              <a:t>étudiants</a:t>
            </a:r>
            <a:r>
              <a:rPr lang="en-US" b="1" dirty="0">
                <a:solidFill>
                  <a:srgbClr val="C00000"/>
                </a:solidFill>
                <a:cs typeface="Arial" panose="020B0604020202020204" pitchFamily="34" charset="0"/>
              </a:rPr>
              <a:t> par an (équipes de 4 </a:t>
            </a:r>
            <a:r>
              <a:rPr lang="en-US" b="1" dirty="0" err="1">
                <a:solidFill>
                  <a:srgbClr val="C00000"/>
                </a:solidFill>
                <a:cs typeface="Arial" panose="020B0604020202020204" pitchFamily="34" charset="0"/>
              </a:rPr>
              <a:t>étudiants</a:t>
            </a:r>
            <a:r>
              <a:rPr lang="en-US" b="1" dirty="0">
                <a:solidFill>
                  <a:srgbClr val="C00000"/>
                </a:solidFill>
                <a:cs typeface="Arial" panose="020B0604020202020204" pitchFamily="34" charset="0"/>
              </a:rPr>
              <a:t>)</a:t>
            </a:r>
          </a:p>
          <a:p>
            <a:pPr marL="285750" indent="-285750">
              <a:buFont typeface="Arial" panose="020B0604020202020204" pitchFamily="34" charset="0"/>
              <a:buChar char="•"/>
            </a:pPr>
            <a:r>
              <a:rPr lang="en-US" b="1" dirty="0">
                <a:solidFill>
                  <a:srgbClr val="C00000"/>
                </a:solidFill>
                <a:cs typeface="Arial" panose="020B0604020202020204" pitchFamily="34" charset="0"/>
              </a:rPr>
              <a:t>environ 20 propositions de </a:t>
            </a:r>
            <a:r>
              <a:rPr lang="en-US" b="1" dirty="0" err="1">
                <a:solidFill>
                  <a:srgbClr val="C00000"/>
                </a:solidFill>
                <a:cs typeface="Arial" panose="020B0604020202020204" pitchFamily="34" charset="0"/>
              </a:rPr>
              <a:t>projets</a:t>
            </a:r>
            <a:r>
              <a:rPr lang="en-US" b="1" dirty="0">
                <a:solidFill>
                  <a:srgbClr val="C00000"/>
                </a:solidFill>
                <a:cs typeface="Arial" panose="020B0604020202020204" pitchFamily="34" charset="0"/>
              </a:rPr>
              <a:t> par an</a:t>
            </a:r>
          </a:p>
          <a:p>
            <a:pPr marL="285750" indent="-285750">
              <a:buFont typeface="Arial" panose="020B0604020202020204" pitchFamily="34" charset="0"/>
              <a:buChar char="•"/>
            </a:pPr>
            <a:r>
              <a:rPr lang="en-US" b="1" dirty="0">
                <a:solidFill>
                  <a:srgbClr val="C00000"/>
                </a:solidFill>
                <a:cs typeface="Arial" panose="020B0604020202020204" pitchFamily="34" charset="0"/>
              </a:rPr>
              <a:t>15 </a:t>
            </a:r>
            <a:r>
              <a:rPr lang="en-US" b="1" dirty="0" err="1">
                <a:solidFill>
                  <a:srgbClr val="C00000"/>
                </a:solidFill>
                <a:cs typeface="Arial" panose="020B0604020202020204" pitchFamily="34" charset="0"/>
              </a:rPr>
              <a:t>projets</a:t>
            </a:r>
            <a:r>
              <a:rPr lang="en-US" b="1" dirty="0">
                <a:solidFill>
                  <a:srgbClr val="C00000"/>
                </a:solidFill>
                <a:cs typeface="Arial" panose="020B0604020202020204" pitchFamily="34" charset="0"/>
              </a:rPr>
              <a:t> </a:t>
            </a:r>
            <a:r>
              <a:rPr lang="en-US" b="1" dirty="0" err="1">
                <a:solidFill>
                  <a:srgbClr val="C00000"/>
                </a:solidFill>
                <a:cs typeface="Arial" panose="020B0604020202020204" pitchFamily="34" charset="0"/>
              </a:rPr>
              <a:t>sélectionnés</a:t>
            </a:r>
            <a:r>
              <a:rPr lang="en-US" b="1" dirty="0">
                <a:solidFill>
                  <a:srgbClr val="C00000"/>
                </a:solidFill>
                <a:cs typeface="Arial" panose="020B0604020202020204" pitchFamily="34" charset="0"/>
              </a:rPr>
              <a:t> </a:t>
            </a:r>
            <a:r>
              <a:rPr lang="en-US" b="1" dirty="0" err="1">
                <a:solidFill>
                  <a:srgbClr val="C00000"/>
                </a:solidFill>
                <a:cs typeface="Arial" panose="020B0604020202020204" pitchFamily="34" charset="0"/>
              </a:rPr>
              <a:t>chaque</a:t>
            </a:r>
            <a:r>
              <a:rPr lang="en-US" b="1" dirty="0">
                <a:solidFill>
                  <a:srgbClr val="C00000"/>
                </a:solidFill>
                <a:cs typeface="Arial" panose="020B0604020202020204" pitchFamily="34" charset="0"/>
              </a:rPr>
              <a:t> </a:t>
            </a:r>
            <a:r>
              <a:rPr lang="en-US" b="1" dirty="0" err="1">
                <a:solidFill>
                  <a:srgbClr val="C00000"/>
                </a:solidFill>
                <a:cs typeface="Arial" panose="020B0604020202020204" pitchFamily="34" charset="0"/>
              </a:rPr>
              <a:t>année</a:t>
            </a:r>
            <a:endParaRPr lang="en-US" b="1" dirty="0">
              <a:solidFill>
                <a:srgbClr val="C00000"/>
              </a:solidFill>
              <a:cs typeface="Arial" panose="020B0604020202020204" pitchFamily="34" charset="0"/>
            </a:endParaRPr>
          </a:p>
          <a:p>
            <a:pPr marL="285750" indent="-285750">
              <a:buFont typeface="Arial" panose="020B0604020202020204" pitchFamily="34" charset="0"/>
              <a:buChar char="•"/>
            </a:pPr>
            <a:r>
              <a:rPr lang="en-US" b="1" dirty="0">
                <a:solidFill>
                  <a:srgbClr val="C00000"/>
                </a:solidFill>
                <a:cs typeface="Arial" panose="020B0604020202020204" pitchFamily="34" charset="0"/>
              </a:rPr>
              <a:t>4 </a:t>
            </a:r>
            <a:r>
              <a:rPr lang="en-US" b="1" dirty="0" err="1">
                <a:solidFill>
                  <a:srgbClr val="C00000"/>
                </a:solidFill>
                <a:cs typeface="Arial" panose="020B0604020202020204" pitchFamily="34" charset="0"/>
              </a:rPr>
              <a:t>mois</a:t>
            </a:r>
            <a:r>
              <a:rPr lang="en-US" b="1" dirty="0">
                <a:solidFill>
                  <a:srgbClr val="C00000"/>
                </a:solidFill>
                <a:cs typeface="Arial" panose="020B0604020202020204" pitchFamily="34" charset="0"/>
              </a:rPr>
              <a:t> (</a:t>
            </a:r>
            <a:r>
              <a:rPr lang="fr-FR" b="1" dirty="0">
                <a:solidFill>
                  <a:srgbClr val="C00000"/>
                </a:solidFill>
                <a:effectLst/>
                <a:ea typeface="Times New Roman" panose="02020603050405020304" pitchFamily="18" charset="0"/>
                <a:cs typeface="Arial" panose="020B0604020202020204" pitchFamily="34" charset="0"/>
              </a:rPr>
              <a:t>mi-sept. à mi-janv.</a:t>
            </a:r>
            <a:r>
              <a:rPr lang="en-US" b="1" dirty="0">
                <a:solidFill>
                  <a:srgbClr val="C00000"/>
                </a:solidFill>
                <a:effectLst/>
                <a:ea typeface="Times New Roman" panose="02020603050405020304" pitchFamily="18" charset="0"/>
                <a:cs typeface="Arial" panose="020B0604020202020204" pitchFamily="34" charset="0"/>
              </a:rPr>
              <a:t>)</a:t>
            </a:r>
            <a:endParaRPr lang="en-US" b="1" dirty="0">
              <a:solidFill>
                <a:srgbClr val="C00000"/>
              </a:solidFill>
              <a:cs typeface="Arial" panose="020B0604020202020204" pitchFamily="34" charset="0"/>
            </a:endParaRPr>
          </a:p>
        </p:txBody>
      </p:sp>
      <p:pic>
        <p:nvPicPr>
          <p:cNvPr id="5" name="Image 4">
            <a:extLst>
              <a:ext uri="{FF2B5EF4-FFF2-40B4-BE49-F238E27FC236}">
                <a16:creationId xmlns:a16="http://schemas.microsoft.com/office/drawing/2014/main" id="{64A69F45-206E-4E8E-B0C2-FF165AD6E8FB}"/>
              </a:ext>
            </a:extLst>
          </p:cNvPr>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37217" y="3447578"/>
            <a:ext cx="1483308" cy="798705"/>
          </a:xfrm>
          <a:prstGeom prst="rect">
            <a:avLst/>
          </a:prstGeom>
        </p:spPr>
      </p:pic>
    </p:spTree>
    <p:extLst>
      <p:ext uri="{BB962C8B-B14F-4D97-AF65-F5344CB8AC3E}">
        <p14:creationId xmlns:p14="http://schemas.microsoft.com/office/powerpoint/2010/main" val="3924542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D44BE-65E8-485D-96DD-1FCA1A6D6C24}"/>
              </a:ext>
            </a:extLst>
          </p:cNvPr>
          <p:cNvSpPr>
            <a:spLocks noGrp="1"/>
          </p:cNvSpPr>
          <p:nvPr>
            <p:ph type="title"/>
          </p:nvPr>
        </p:nvSpPr>
        <p:spPr>
          <a:xfrm>
            <a:off x="1998528" y="357520"/>
            <a:ext cx="9220199" cy="1325563"/>
          </a:xfrm>
        </p:spPr>
        <p:txBody>
          <a:bodyPr/>
          <a:lstStyle/>
          <a:p>
            <a:r>
              <a:rPr lang="fr-FR" dirty="0">
                <a:solidFill>
                  <a:srgbClr val="1D2742"/>
                </a:solidFill>
              </a:rPr>
              <a:t>Le PROJET D’INNOVATION</a:t>
            </a:r>
          </a:p>
        </p:txBody>
      </p:sp>
      <p:sp>
        <p:nvSpPr>
          <p:cNvPr id="7" name="Titre 1">
            <a:extLst>
              <a:ext uri="{FF2B5EF4-FFF2-40B4-BE49-F238E27FC236}">
                <a16:creationId xmlns:a16="http://schemas.microsoft.com/office/drawing/2014/main" id="{DAC74669-43AA-4030-B3C7-4E51F53C98D1}"/>
              </a:ext>
            </a:extLst>
          </p:cNvPr>
          <p:cNvSpPr txBox="1">
            <a:spLocks/>
          </p:cNvSpPr>
          <p:nvPr/>
        </p:nvSpPr>
        <p:spPr>
          <a:xfrm rot="19857358">
            <a:off x="196580" y="84823"/>
            <a:ext cx="19910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000" kern="1200">
                <a:solidFill>
                  <a:schemeClr val="tx1"/>
                </a:solidFill>
                <a:latin typeface="Ando Black" pitchFamily="2" charset="0"/>
                <a:ea typeface="+mj-ea"/>
                <a:cs typeface="+mj-cs"/>
              </a:defRPr>
            </a:lvl1pPr>
          </a:lstStyle>
          <a:p>
            <a:r>
              <a:rPr lang="fr-FR" dirty="0">
                <a:solidFill>
                  <a:srgbClr val="7C4790"/>
                </a:solidFill>
                <a:latin typeface="Ando Inline" pitchFamily="2" charset="0"/>
              </a:rPr>
              <a:t>Zoom sur</a:t>
            </a:r>
          </a:p>
        </p:txBody>
      </p:sp>
      <p:sp>
        <p:nvSpPr>
          <p:cNvPr id="6" name="ZoneTexte 5">
            <a:extLst>
              <a:ext uri="{FF2B5EF4-FFF2-40B4-BE49-F238E27FC236}">
                <a16:creationId xmlns:a16="http://schemas.microsoft.com/office/drawing/2014/main" id="{2A613A0F-9FF6-43BC-B9F3-83E207873BA5}"/>
              </a:ext>
            </a:extLst>
          </p:cNvPr>
          <p:cNvSpPr txBox="1"/>
          <p:nvPr/>
        </p:nvSpPr>
        <p:spPr>
          <a:xfrm>
            <a:off x="2178239" y="3912166"/>
            <a:ext cx="2778671" cy="1384995"/>
          </a:xfrm>
          <a:prstGeom prst="rect">
            <a:avLst/>
          </a:prstGeom>
          <a:noFill/>
        </p:spPr>
        <p:txBody>
          <a:bodyPr wrap="square" rtlCol="0">
            <a:spAutoFit/>
          </a:bodyPr>
          <a:lstStyle/>
          <a:p>
            <a:r>
              <a:rPr lang="fr-FR" sz="2000" dirty="0"/>
              <a:t>Tania McNamara</a:t>
            </a:r>
          </a:p>
          <a:p>
            <a:endParaRPr lang="fr-FR" sz="1000" dirty="0"/>
          </a:p>
          <a:p>
            <a:r>
              <a:rPr lang="en-US" dirty="0"/>
              <a:t>QlevEr Sat Project Manager</a:t>
            </a:r>
          </a:p>
          <a:p>
            <a:r>
              <a:rPr lang="en-US" dirty="0"/>
              <a:t>CSUG</a:t>
            </a:r>
          </a:p>
          <a:p>
            <a:r>
              <a:rPr lang="en-US" dirty="0" err="1"/>
              <a:t>Université</a:t>
            </a:r>
            <a:r>
              <a:rPr lang="en-US" dirty="0"/>
              <a:t> Grenoble Alpes</a:t>
            </a:r>
            <a:endParaRPr lang="fr-FR" dirty="0"/>
          </a:p>
        </p:txBody>
      </p:sp>
      <p:sp>
        <p:nvSpPr>
          <p:cNvPr id="3" name="Rectangle 2">
            <a:extLst>
              <a:ext uri="{FF2B5EF4-FFF2-40B4-BE49-F238E27FC236}">
                <a16:creationId xmlns:a16="http://schemas.microsoft.com/office/drawing/2014/main" id="{4AA24931-1EA7-42D6-A987-D6FE58BBED86}"/>
              </a:ext>
            </a:extLst>
          </p:cNvPr>
          <p:cNvSpPr/>
          <p:nvPr/>
        </p:nvSpPr>
        <p:spPr>
          <a:xfrm>
            <a:off x="93307" y="2014870"/>
            <a:ext cx="5712689" cy="1692771"/>
          </a:xfrm>
          <a:prstGeom prst="rect">
            <a:avLst/>
          </a:prstGeom>
        </p:spPr>
        <p:txBody>
          <a:bodyPr wrap="square">
            <a:spAutoFit/>
          </a:bodyPr>
          <a:lstStyle/>
          <a:p>
            <a:r>
              <a:rPr lang="fr-FR" sz="2400" b="1" dirty="0">
                <a:solidFill>
                  <a:srgbClr val="7C4790"/>
                </a:solidFill>
                <a:latin typeface="Calibri" panose="020F0502020204030204" pitchFamily="34" charset="0"/>
                <a:ea typeface="Calibri" panose="020F0502020204030204" pitchFamily="34" charset="0"/>
                <a:cs typeface="Times New Roman" panose="02020603050405020304" pitchFamily="18" charset="0"/>
              </a:rPr>
              <a:t>TÉMOIGNAGE : projet de reconnaissance d'images pour un CubeSat </a:t>
            </a:r>
          </a:p>
          <a:p>
            <a:r>
              <a:rPr lang="fr-FR" sz="2400" b="1" dirty="0">
                <a:solidFill>
                  <a:srgbClr val="7C4790"/>
                </a:solidFill>
                <a:latin typeface="Calibri" panose="020F0502020204030204" pitchFamily="34" charset="0"/>
                <a:ea typeface="Calibri" panose="020F0502020204030204" pitchFamily="34" charset="0"/>
                <a:cs typeface="Times New Roman" panose="02020603050405020304" pitchFamily="18" charset="0"/>
              </a:rPr>
              <a:t>réalisé en collaboration avec le </a:t>
            </a:r>
          </a:p>
          <a:p>
            <a:r>
              <a:rPr lang="fr-FR" sz="2800" b="1" dirty="0">
                <a:solidFill>
                  <a:srgbClr val="0066CC"/>
                </a:solidFill>
                <a:latin typeface="Calibri" panose="020F0502020204030204" pitchFamily="34" charset="0"/>
                <a:ea typeface="Calibri" panose="020F0502020204030204" pitchFamily="34" charset="0"/>
                <a:cs typeface="Times New Roman" panose="02020603050405020304" pitchFamily="18" charset="0"/>
              </a:rPr>
              <a:t>CSUG</a:t>
            </a:r>
            <a:r>
              <a:rPr lang="fr-FR" sz="2400" b="1" dirty="0">
                <a:solidFill>
                  <a:srgbClr val="7C4790"/>
                </a:solidFill>
                <a:latin typeface="Calibri" panose="020F0502020204030204" pitchFamily="34" charset="0"/>
                <a:ea typeface="Calibri" panose="020F0502020204030204" pitchFamily="34" charset="0"/>
                <a:cs typeface="Times New Roman" panose="02020603050405020304" pitchFamily="18" charset="0"/>
              </a:rPr>
              <a:t> et </a:t>
            </a:r>
            <a:r>
              <a:rPr lang="fr-FR"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Air Liquide</a:t>
            </a:r>
            <a:endParaRPr lang="fr-FR" sz="2400" b="1" dirty="0">
              <a:solidFill>
                <a:srgbClr val="FF0000"/>
              </a:solidFill>
            </a:endParaRPr>
          </a:p>
        </p:txBody>
      </p:sp>
      <p:sp>
        <p:nvSpPr>
          <p:cNvPr id="10" name="ZoneTexte 9">
            <a:extLst>
              <a:ext uri="{FF2B5EF4-FFF2-40B4-BE49-F238E27FC236}">
                <a16:creationId xmlns:a16="http://schemas.microsoft.com/office/drawing/2014/main" id="{6C7920B3-8F19-43FA-944A-5B38D5B9A0E9}"/>
              </a:ext>
            </a:extLst>
          </p:cNvPr>
          <p:cNvSpPr txBox="1"/>
          <p:nvPr/>
        </p:nvSpPr>
        <p:spPr>
          <a:xfrm>
            <a:off x="10447572" y="6642556"/>
            <a:ext cx="1003177" cy="215444"/>
          </a:xfrm>
          <a:prstGeom prst="rect">
            <a:avLst/>
          </a:prstGeom>
          <a:noFill/>
        </p:spPr>
        <p:txBody>
          <a:bodyPr wrap="square" rtlCol="0">
            <a:spAutoFit/>
          </a:bodyPr>
          <a:lstStyle/>
          <a:p>
            <a:pPr algn="r"/>
            <a:r>
              <a:rPr lang="fr-FR" sz="800" dirty="0"/>
              <a:t>source: csug.fr</a:t>
            </a:r>
          </a:p>
        </p:txBody>
      </p:sp>
      <p:grpSp>
        <p:nvGrpSpPr>
          <p:cNvPr id="13" name="Groupe 12">
            <a:extLst>
              <a:ext uri="{FF2B5EF4-FFF2-40B4-BE49-F238E27FC236}">
                <a16:creationId xmlns:a16="http://schemas.microsoft.com/office/drawing/2014/main" id="{DA653DD5-83A6-493D-9E82-989DC13D709C}"/>
              </a:ext>
            </a:extLst>
          </p:cNvPr>
          <p:cNvGrpSpPr/>
          <p:nvPr/>
        </p:nvGrpSpPr>
        <p:grpSpPr>
          <a:xfrm>
            <a:off x="5478128" y="1356064"/>
            <a:ext cx="5135913" cy="5501936"/>
            <a:chOff x="5478128" y="1356064"/>
            <a:chExt cx="5135913" cy="5501936"/>
          </a:xfrm>
        </p:grpSpPr>
        <p:pic>
          <p:nvPicPr>
            <p:cNvPr id="5" name="Image 4">
              <a:extLst>
                <a:ext uri="{FF2B5EF4-FFF2-40B4-BE49-F238E27FC236}">
                  <a16:creationId xmlns:a16="http://schemas.microsoft.com/office/drawing/2014/main" id="{BE5A096C-885D-4E15-8CC0-64DCC80761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78129" y="1356064"/>
              <a:ext cx="5130819" cy="3100526"/>
            </a:xfrm>
            <a:prstGeom prst="rect">
              <a:avLst/>
            </a:prstGeom>
            <a:ln>
              <a:solidFill>
                <a:schemeClr val="bg1"/>
              </a:solidFill>
            </a:ln>
          </p:spPr>
        </p:pic>
        <p:pic>
          <p:nvPicPr>
            <p:cNvPr id="12" name="Image 11">
              <a:extLst>
                <a:ext uri="{FF2B5EF4-FFF2-40B4-BE49-F238E27FC236}">
                  <a16:creationId xmlns:a16="http://schemas.microsoft.com/office/drawing/2014/main" id="{D238DF41-029C-4C8A-AE34-3524E4DF05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78128" y="4113349"/>
              <a:ext cx="5135913" cy="2744651"/>
            </a:xfrm>
            <a:prstGeom prst="rect">
              <a:avLst/>
            </a:prstGeom>
            <a:ln>
              <a:solidFill>
                <a:schemeClr val="bg1"/>
              </a:solidFill>
            </a:ln>
          </p:spPr>
        </p:pic>
      </p:grpSp>
      <p:sp>
        <p:nvSpPr>
          <p:cNvPr id="14" name="Rectangle 13">
            <a:extLst>
              <a:ext uri="{FF2B5EF4-FFF2-40B4-BE49-F238E27FC236}">
                <a16:creationId xmlns:a16="http://schemas.microsoft.com/office/drawing/2014/main" id="{CB3E0A25-B7B6-4C1A-9142-CD26A91F3D7B}"/>
              </a:ext>
            </a:extLst>
          </p:cNvPr>
          <p:cNvSpPr/>
          <p:nvPr/>
        </p:nvSpPr>
        <p:spPr>
          <a:xfrm>
            <a:off x="5473035" y="1356064"/>
            <a:ext cx="5135913" cy="55019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DCDBC9BF-DDB7-4BE8-A2FF-5CC07420A7E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9166" y="3718413"/>
            <a:ext cx="1622212" cy="1548809"/>
          </a:xfrm>
          <a:prstGeom prst="round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861333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D44BE-65E8-485D-96DD-1FCA1A6D6C24}"/>
              </a:ext>
            </a:extLst>
          </p:cNvPr>
          <p:cNvSpPr>
            <a:spLocks noGrp="1"/>
          </p:cNvSpPr>
          <p:nvPr>
            <p:ph type="title"/>
          </p:nvPr>
        </p:nvSpPr>
        <p:spPr>
          <a:xfrm>
            <a:off x="1998528" y="357520"/>
            <a:ext cx="9220199" cy="1325563"/>
          </a:xfrm>
        </p:spPr>
        <p:txBody>
          <a:bodyPr/>
          <a:lstStyle/>
          <a:p>
            <a:r>
              <a:rPr lang="fr-FR" dirty="0">
                <a:solidFill>
                  <a:srgbClr val="1D2742"/>
                </a:solidFill>
              </a:rPr>
              <a:t>Le PROJET D’INNOVATION</a:t>
            </a:r>
          </a:p>
        </p:txBody>
      </p:sp>
      <p:sp>
        <p:nvSpPr>
          <p:cNvPr id="7" name="Titre 1">
            <a:extLst>
              <a:ext uri="{FF2B5EF4-FFF2-40B4-BE49-F238E27FC236}">
                <a16:creationId xmlns:a16="http://schemas.microsoft.com/office/drawing/2014/main" id="{DAC74669-43AA-4030-B3C7-4E51F53C98D1}"/>
              </a:ext>
            </a:extLst>
          </p:cNvPr>
          <p:cNvSpPr txBox="1">
            <a:spLocks/>
          </p:cNvSpPr>
          <p:nvPr/>
        </p:nvSpPr>
        <p:spPr>
          <a:xfrm rot="19857358">
            <a:off x="196580" y="84823"/>
            <a:ext cx="19910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000" kern="1200">
                <a:solidFill>
                  <a:schemeClr val="tx1"/>
                </a:solidFill>
                <a:latin typeface="Ando Black" pitchFamily="2" charset="0"/>
                <a:ea typeface="+mj-ea"/>
                <a:cs typeface="+mj-cs"/>
              </a:defRPr>
            </a:lvl1pPr>
          </a:lstStyle>
          <a:p>
            <a:r>
              <a:rPr lang="fr-FR" dirty="0">
                <a:solidFill>
                  <a:srgbClr val="7C4790"/>
                </a:solidFill>
                <a:latin typeface="Ando Inline" pitchFamily="2" charset="0"/>
              </a:rPr>
              <a:t>Zoom sur</a:t>
            </a:r>
          </a:p>
        </p:txBody>
      </p:sp>
      <p:sp>
        <p:nvSpPr>
          <p:cNvPr id="3" name="Rectangle 2">
            <a:extLst>
              <a:ext uri="{FF2B5EF4-FFF2-40B4-BE49-F238E27FC236}">
                <a16:creationId xmlns:a16="http://schemas.microsoft.com/office/drawing/2014/main" id="{4AA24931-1EA7-42D6-A987-D6FE58BBED86}"/>
              </a:ext>
            </a:extLst>
          </p:cNvPr>
          <p:cNvSpPr/>
          <p:nvPr/>
        </p:nvSpPr>
        <p:spPr>
          <a:xfrm>
            <a:off x="93307" y="2014870"/>
            <a:ext cx="5712689" cy="1692771"/>
          </a:xfrm>
          <a:prstGeom prst="rect">
            <a:avLst/>
          </a:prstGeom>
        </p:spPr>
        <p:txBody>
          <a:bodyPr wrap="square">
            <a:spAutoFit/>
          </a:bodyPr>
          <a:lstStyle/>
          <a:p>
            <a:r>
              <a:rPr lang="fr-FR" sz="2400" b="1" dirty="0">
                <a:solidFill>
                  <a:srgbClr val="7C4790"/>
                </a:solidFill>
                <a:latin typeface="Calibri" panose="020F0502020204030204" pitchFamily="34" charset="0"/>
                <a:ea typeface="Calibri" panose="020F0502020204030204" pitchFamily="34" charset="0"/>
                <a:cs typeface="Times New Roman" panose="02020603050405020304" pitchFamily="18" charset="0"/>
              </a:rPr>
              <a:t>TÉMOIGNAGE : projet de reconnaissance d'images pour un CubeSat </a:t>
            </a:r>
          </a:p>
          <a:p>
            <a:r>
              <a:rPr lang="fr-FR" sz="2400" b="1" dirty="0">
                <a:solidFill>
                  <a:srgbClr val="7C4790"/>
                </a:solidFill>
                <a:latin typeface="Calibri" panose="020F0502020204030204" pitchFamily="34" charset="0"/>
                <a:ea typeface="Calibri" panose="020F0502020204030204" pitchFamily="34" charset="0"/>
                <a:cs typeface="Times New Roman" panose="02020603050405020304" pitchFamily="18" charset="0"/>
              </a:rPr>
              <a:t>réalisé en collaboration avec le </a:t>
            </a:r>
          </a:p>
          <a:p>
            <a:r>
              <a:rPr lang="fr-FR" sz="2800" b="1" dirty="0">
                <a:solidFill>
                  <a:srgbClr val="0066CC"/>
                </a:solidFill>
                <a:latin typeface="Calibri" panose="020F0502020204030204" pitchFamily="34" charset="0"/>
                <a:ea typeface="Calibri" panose="020F0502020204030204" pitchFamily="34" charset="0"/>
                <a:cs typeface="Times New Roman" panose="02020603050405020304" pitchFamily="18" charset="0"/>
              </a:rPr>
              <a:t>CSUG</a:t>
            </a:r>
            <a:r>
              <a:rPr lang="fr-FR" sz="2400" b="1" dirty="0">
                <a:solidFill>
                  <a:srgbClr val="7C4790"/>
                </a:solidFill>
                <a:latin typeface="Calibri" panose="020F0502020204030204" pitchFamily="34" charset="0"/>
                <a:ea typeface="Calibri" panose="020F0502020204030204" pitchFamily="34" charset="0"/>
                <a:cs typeface="Times New Roman" panose="02020603050405020304" pitchFamily="18" charset="0"/>
              </a:rPr>
              <a:t> et </a:t>
            </a:r>
            <a:r>
              <a:rPr lang="fr-FR"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Air Liquide</a:t>
            </a:r>
            <a:endParaRPr lang="fr-FR" sz="2400" b="1" dirty="0">
              <a:solidFill>
                <a:srgbClr val="FF0000"/>
              </a:solidFill>
            </a:endParaRPr>
          </a:p>
        </p:txBody>
      </p:sp>
      <p:sp>
        <p:nvSpPr>
          <p:cNvPr id="10" name="ZoneTexte 9">
            <a:extLst>
              <a:ext uri="{FF2B5EF4-FFF2-40B4-BE49-F238E27FC236}">
                <a16:creationId xmlns:a16="http://schemas.microsoft.com/office/drawing/2014/main" id="{6C7920B3-8F19-43FA-944A-5B38D5B9A0E9}"/>
              </a:ext>
            </a:extLst>
          </p:cNvPr>
          <p:cNvSpPr txBox="1"/>
          <p:nvPr/>
        </p:nvSpPr>
        <p:spPr>
          <a:xfrm>
            <a:off x="5686960" y="6642556"/>
            <a:ext cx="1003177" cy="215444"/>
          </a:xfrm>
          <a:prstGeom prst="rect">
            <a:avLst/>
          </a:prstGeom>
          <a:noFill/>
        </p:spPr>
        <p:txBody>
          <a:bodyPr wrap="square" rtlCol="0">
            <a:spAutoFit/>
          </a:bodyPr>
          <a:lstStyle/>
          <a:p>
            <a:pPr algn="r"/>
            <a:r>
              <a:rPr lang="fr-FR" sz="800" dirty="0"/>
              <a:t>source: csug.fr</a:t>
            </a:r>
          </a:p>
        </p:txBody>
      </p:sp>
      <p:pic>
        <p:nvPicPr>
          <p:cNvPr id="12" name="Image 11">
            <a:extLst>
              <a:ext uri="{FF2B5EF4-FFF2-40B4-BE49-F238E27FC236}">
                <a16:creationId xmlns:a16="http://schemas.microsoft.com/office/drawing/2014/main" id="{A6D3A3F7-B6E8-4825-85F8-239A8A0B3F4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72032" y="1715994"/>
            <a:ext cx="6219968" cy="4926562"/>
          </a:xfrm>
          <a:prstGeom prst="rect">
            <a:avLst/>
          </a:prstGeom>
          <a:ln>
            <a:solidFill>
              <a:schemeClr val="tx1"/>
            </a:solidFill>
          </a:ln>
        </p:spPr>
      </p:pic>
      <p:pic>
        <p:nvPicPr>
          <p:cNvPr id="13" name="Image 12">
            <a:extLst>
              <a:ext uri="{FF2B5EF4-FFF2-40B4-BE49-F238E27FC236}">
                <a16:creationId xmlns:a16="http://schemas.microsoft.com/office/drawing/2014/main" id="{63DC91FA-9081-48FC-BE9A-9A2D3DCB9F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9650" y="5264113"/>
            <a:ext cx="2410846" cy="1549417"/>
          </a:xfrm>
          <a:prstGeom prst="rect">
            <a:avLst/>
          </a:prstGeom>
        </p:spPr>
      </p:pic>
      <p:sp>
        <p:nvSpPr>
          <p:cNvPr id="4" name="Rectangle : coins arrondis 3">
            <a:extLst>
              <a:ext uri="{FF2B5EF4-FFF2-40B4-BE49-F238E27FC236}">
                <a16:creationId xmlns:a16="http://schemas.microsoft.com/office/drawing/2014/main" id="{4FED074A-0A8F-417F-8D89-0D97B98806FC}"/>
              </a:ext>
            </a:extLst>
          </p:cNvPr>
          <p:cNvSpPr/>
          <p:nvPr/>
        </p:nvSpPr>
        <p:spPr>
          <a:xfrm>
            <a:off x="8886548" y="2753952"/>
            <a:ext cx="882603" cy="2971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id="{E160E983-941E-4BBF-A0E7-583948ECFFFA}"/>
              </a:ext>
            </a:extLst>
          </p:cNvPr>
          <p:cNvSpPr/>
          <p:nvPr/>
        </p:nvSpPr>
        <p:spPr>
          <a:xfrm>
            <a:off x="7808388" y="3707641"/>
            <a:ext cx="2166036" cy="2971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C17CF40C-570D-4F94-A3A1-CB86D2C5E876}"/>
              </a:ext>
            </a:extLst>
          </p:cNvPr>
          <p:cNvSpPr/>
          <p:nvPr/>
        </p:nvSpPr>
        <p:spPr>
          <a:xfrm>
            <a:off x="5972031" y="5241161"/>
            <a:ext cx="6148433" cy="67312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A965DE43-819C-4BA0-9433-1684C6ED7B19}"/>
              </a:ext>
            </a:extLst>
          </p:cNvPr>
          <p:cNvSpPr txBox="1"/>
          <p:nvPr/>
        </p:nvSpPr>
        <p:spPr>
          <a:xfrm>
            <a:off x="2178239" y="3912166"/>
            <a:ext cx="2778671" cy="1384995"/>
          </a:xfrm>
          <a:prstGeom prst="rect">
            <a:avLst/>
          </a:prstGeom>
          <a:noFill/>
        </p:spPr>
        <p:txBody>
          <a:bodyPr wrap="square" rtlCol="0">
            <a:spAutoFit/>
          </a:bodyPr>
          <a:lstStyle/>
          <a:p>
            <a:r>
              <a:rPr lang="fr-FR" sz="2000" dirty="0"/>
              <a:t>Tania McNamara</a:t>
            </a:r>
          </a:p>
          <a:p>
            <a:endParaRPr lang="fr-FR" sz="1000" dirty="0"/>
          </a:p>
          <a:p>
            <a:r>
              <a:rPr lang="en-US" dirty="0"/>
              <a:t>QlevEr Sat Project Manager</a:t>
            </a:r>
          </a:p>
          <a:p>
            <a:r>
              <a:rPr lang="en-US" dirty="0"/>
              <a:t>CSUG</a:t>
            </a:r>
          </a:p>
          <a:p>
            <a:r>
              <a:rPr lang="en-US" dirty="0" err="1"/>
              <a:t>Université</a:t>
            </a:r>
            <a:r>
              <a:rPr lang="en-US" dirty="0"/>
              <a:t> Grenoble Alpes</a:t>
            </a:r>
            <a:endParaRPr lang="fr-FR" dirty="0"/>
          </a:p>
        </p:txBody>
      </p:sp>
      <p:pic>
        <p:nvPicPr>
          <p:cNvPr id="5" name="Image 4">
            <a:extLst>
              <a:ext uri="{FF2B5EF4-FFF2-40B4-BE49-F238E27FC236}">
                <a16:creationId xmlns:a16="http://schemas.microsoft.com/office/drawing/2014/main" id="{DBA25503-797F-4652-8A7C-D5D12CCEDD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9448" y="3359720"/>
            <a:ext cx="1771048" cy="992998"/>
          </a:xfrm>
          <a:prstGeom prst="rect">
            <a:avLst/>
          </a:prstGeom>
        </p:spPr>
      </p:pic>
      <p:pic>
        <p:nvPicPr>
          <p:cNvPr id="6" name="Image 5">
            <a:extLst>
              <a:ext uri="{FF2B5EF4-FFF2-40B4-BE49-F238E27FC236}">
                <a16:creationId xmlns:a16="http://schemas.microsoft.com/office/drawing/2014/main" id="{5352AE63-9CC0-46F4-92D7-0B258136B48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9166" y="3718413"/>
            <a:ext cx="1622212" cy="1548809"/>
          </a:xfrm>
          <a:prstGeom prst="roundRect">
            <a:avLst/>
          </a:prstGeom>
          <a:effectLst>
            <a:reflection blurRad="6350" stA="52000" endA="300" endPos="35000" dir="5400000" sy="-100000" algn="bl" rotWithShape="0"/>
          </a:effectLst>
        </p:spPr>
      </p:pic>
    </p:spTree>
    <p:extLst>
      <p:ext uri="{BB962C8B-B14F-4D97-AF65-F5344CB8AC3E}">
        <p14:creationId xmlns:p14="http://schemas.microsoft.com/office/powerpoint/2010/main" val="316263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D44BE-65E8-485D-96DD-1FCA1A6D6C24}"/>
              </a:ext>
            </a:extLst>
          </p:cNvPr>
          <p:cNvSpPr>
            <a:spLocks noGrp="1"/>
          </p:cNvSpPr>
          <p:nvPr>
            <p:ph type="title"/>
          </p:nvPr>
        </p:nvSpPr>
        <p:spPr>
          <a:xfrm>
            <a:off x="2133600" y="365125"/>
            <a:ext cx="9220199" cy="1325563"/>
          </a:xfrm>
        </p:spPr>
        <p:txBody>
          <a:bodyPr>
            <a:normAutofit/>
          </a:bodyPr>
          <a:lstStyle/>
          <a:p>
            <a:r>
              <a:rPr lang="fr-FR" dirty="0">
                <a:solidFill>
                  <a:srgbClr val="1D2742"/>
                </a:solidFill>
              </a:rPr>
              <a:t>Les PROJETS des ETUDIANTS</a:t>
            </a:r>
            <a:br>
              <a:rPr lang="fr-FR" dirty="0">
                <a:solidFill>
                  <a:srgbClr val="1D2742"/>
                </a:solidFill>
              </a:rPr>
            </a:br>
            <a:r>
              <a:rPr lang="fr-FR" sz="3600" dirty="0">
                <a:solidFill>
                  <a:srgbClr val="96147D"/>
                </a:solidFill>
              </a:rPr>
              <a:t>Projets </a:t>
            </a:r>
            <a:r>
              <a:rPr lang="fr-FR" sz="3600" dirty="0" err="1">
                <a:solidFill>
                  <a:srgbClr val="96147D"/>
                </a:solidFill>
              </a:rPr>
              <a:t>CanSat</a:t>
            </a:r>
            <a:r>
              <a:rPr lang="fr-FR" sz="3600" dirty="0">
                <a:solidFill>
                  <a:srgbClr val="96147D"/>
                </a:solidFill>
              </a:rPr>
              <a:t> et </a:t>
            </a:r>
            <a:r>
              <a:rPr lang="fr-FR" sz="3600" dirty="0" err="1">
                <a:solidFill>
                  <a:srgbClr val="96147D"/>
                </a:solidFill>
              </a:rPr>
              <a:t>DroneLoad</a:t>
            </a:r>
            <a:endParaRPr lang="fr-FR" dirty="0">
              <a:solidFill>
                <a:srgbClr val="96147D"/>
              </a:solidFill>
            </a:endParaRPr>
          </a:p>
        </p:txBody>
      </p:sp>
      <p:sp>
        <p:nvSpPr>
          <p:cNvPr id="7" name="Titre 1">
            <a:extLst>
              <a:ext uri="{FF2B5EF4-FFF2-40B4-BE49-F238E27FC236}">
                <a16:creationId xmlns:a16="http://schemas.microsoft.com/office/drawing/2014/main" id="{DAC74669-43AA-4030-B3C7-4E51F53C98D1}"/>
              </a:ext>
            </a:extLst>
          </p:cNvPr>
          <p:cNvSpPr txBox="1">
            <a:spLocks/>
          </p:cNvSpPr>
          <p:nvPr/>
        </p:nvSpPr>
        <p:spPr>
          <a:xfrm rot="19857358">
            <a:off x="240889" y="212083"/>
            <a:ext cx="19910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000" kern="1200">
                <a:solidFill>
                  <a:schemeClr val="tx1"/>
                </a:solidFill>
                <a:latin typeface="Ando Black" pitchFamily="2" charset="0"/>
                <a:ea typeface="+mj-ea"/>
                <a:cs typeface="+mj-cs"/>
              </a:defRPr>
            </a:lvl1pPr>
          </a:lstStyle>
          <a:p>
            <a:r>
              <a:rPr lang="fr-FR" dirty="0">
                <a:solidFill>
                  <a:srgbClr val="7C4790"/>
                </a:solidFill>
                <a:latin typeface="Ando Inline" pitchFamily="2" charset="0"/>
              </a:rPr>
              <a:t>Zoom sur</a:t>
            </a:r>
          </a:p>
        </p:txBody>
      </p:sp>
      <p:sp>
        <p:nvSpPr>
          <p:cNvPr id="4" name="ZoneTexte 3">
            <a:extLst>
              <a:ext uri="{FF2B5EF4-FFF2-40B4-BE49-F238E27FC236}">
                <a16:creationId xmlns:a16="http://schemas.microsoft.com/office/drawing/2014/main" id="{5A6B4A54-B8F0-4F88-B25A-C8EF97D1D394}"/>
              </a:ext>
            </a:extLst>
          </p:cNvPr>
          <p:cNvSpPr txBox="1"/>
          <p:nvPr/>
        </p:nvSpPr>
        <p:spPr>
          <a:xfrm>
            <a:off x="2133600" y="1937605"/>
            <a:ext cx="4151690" cy="1384995"/>
          </a:xfrm>
          <a:prstGeom prst="rect">
            <a:avLst/>
          </a:prstGeom>
          <a:noFill/>
        </p:spPr>
        <p:txBody>
          <a:bodyPr wrap="square" rtlCol="0">
            <a:spAutoFit/>
          </a:bodyPr>
          <a:lstStyle/>
          <a:p>
            <a:r>
              <a:rPr lang="fr-FR" sz="2000" dirty="0"/>
              <a:t>Martin BOULIN</a:t>
            </a:r>
          </a:p>
          <a:p>
            <a:endParaRPr lang="fr-FR" sz="1000" dirty="0"/>
          </a:p>
          <a:p>
            <a:r>
              <a:rPr lang="fr-FR" dirty="0"/>
              <a:t>Étudiant en 4</a:t>
            </a:r>
            <a:r>
              <a:rPr lang="fr-FR" baseline="30000" dirty="0"/>
              <a:t>ème</a:t>
            </a:r>
            <a:r>
              <a:rPr lang="fr-FR" dirty="0"/>
              <a:t> année à l’Esisar</a:t>
            </a:r>
          </a:p>
          <a:p>
            <a:r>
              <a:rPr lang="fr-FR" dirty="0"/>
              <a:t>Club Robot Esisar</a:t>
            </a:r>
          </a:p>
          <a:p>
            <a:r>
              <a:rPr lang="fr-FR" dirty="0"/>
              <a:t>Responsable projets </a:t>
            </a:r>
            <a:r>
              <a:rPr lang="fr-FR" dirty="0" err="1"/>
              <a:t>CanSat</a:t>
            </a:r>
            <a:r>
              <a:rPr lang="fr-FR" dirty="0"/>
              <a:t> et </a:t>
            </a:r>
            <a:r>
              <a:rPr lang="fr-FR" dirty="0" err="1"/>
              <a:t>Droneload</a:t>
            </a:r>
            <a:endParaRPr lang="fr-FR" dirty="0"/>
          </a:p>
        </p:txBody>
      </p:sp>
      <p:pic>
        <p:nvPicPr>
          <p:cNvPr id="3074" name="Picture 2" descr="Logo CRE">
            <a:extLst>
              <a:ext uri="{FF2B5EF4-FFF2-40B4-BE49-F238E27FC236}">
                <a16:creationId xmlns:a16="http://schemas.microsoft.com/office/drawing/2014/main" id="{2F5E5EF9-76DB-4598-BDE3-1D0D203091F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0614" y="3624993"/>
            <a:ext cx="4304580" cy="30454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24AA117-ACB1-4E56-ADEB-8614CE851D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4484" y="1937605"/>
            <a:ext cx="4979140" cy="3341761"/>
          </a:xfrm>
          <a:prstGeom prst="rect">
            <a:avLst/>
          </a:prstGeom>
        </p:spPr>
      </p:pic>
    </p:spTree>
    <p:extLst>
      <p:ext uri="{BB962C8B-B14F-4D97-AF65-F5344CB8AC3E}">
        <p14:creationId xmlns:p14="http://schemas.microsoft.com/office/powerpoint/2010/main" val="3812090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CRE">
            <a:extLst>
              <a:ext uri="{FF2B5EF4-FFF2-40B4-BE49-F238E27FC236}">
                <a16:creationId xmlns:a16="http://schemas.microsoft.com/office/drawing/2014/main" id="{147266C7-02E1-48F4-97FE-B310DC286DFD}"/>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67368" y="5543648"/>
            <a:ext cx="1341664" cy="9492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19DCC54-4AF5-4C31-803E-F0D622DA08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0779" y="1904517"/>
            <a:ext cx="4580164" cy="3048966"/>
          </a:xfrm>
          <a:prstGeom prst="rect">
            <a:avLst/>
          </a:prstGeom>
        </p:spPr>
      </p:pic>
      <p:pic>
        <p:nvPicPr>
          <p:cNvPr id="10" name="Picture 9">
            <a:extLst>
              <a:ext uri="{FF2B5EF4-FFF2-40B4-BE49-F238E27FC236}">
                <a16:creationId xmlns:a16="http://schemas.microsoft.com/office/drawing/2014/main" id="{339FC720-B3FF-4BFB-B0AB-F8CF342214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5112" y="1690688"/>
            <a:ext cx="3109909" cy="3962802"/>
          </a:xfrm>
          <a:prstGeom prst="rect">
            <a:avLst/>
          </a:prstGeom>
        </p:spPr>
      </p:pic>
      <p:sp>
        <p:nvSpPr>
          <p:cNvPr id="12" name="Titre 1">
            <a:extLst>
              <a:ext uri="{FF2B5EF4-FFF2-40B4-BE49-F238E27FC236}">
                <a16:creationId xmlns:a16="http://schemas.microsoft.com/office/drawing/2014/main" id="{8ABDD95F-1AED-4819-8889-12F7263DCB75}"/>
              </a:ext>
            </a:extLst>
          </p:cNvPr>
          <p:cNvSpPr>
            <a:spLocks noGrp="1"/>
          </p:cNvSpPr>
          <p:nvPr>
            <p:ph type="title"/>
          </p:nvPr>
        </p:nvSpPr>
        <p:spPr>
          <a:xfrm>
            <a:off x="2133600" y="365125"/>
            <a:ext cx="9220199" cy="1325563"/>
          </a:xfrm>
        </p:spPr>
        <p:txBody>
          <a:bodyPr>
            <a:noAutofit/>
          </a:bodyPr>
          <a:lstStyle/>
          <a:p>
            <a:r>
              <a:rPr lang="fr-FR" dirty="0">
                <a:solidFill>
                  <a:srgbClr val="1D2742"/>
                </a:solidFill>
              </a:rPr>
              <a:t>Compétition </a:t>
            </a:r>
            <a:r>
              <a:rPr lang="fr-FR" dirty="0" err="1">
                <a:solidFill>
                  <a:srgbClr val="1D2742"/>
                </a:solidFill>
              </a:rPr>
              <a:t>CanSat</a:t>
            </a:r>
            <a:br>
              <a:rPr lang="fr-FR" sz="4800" dirty="0">
                <a:solidFill>
                  <a:srgbClr val="1D2742"/>
                </a:solidFill>
              </a:rPr>
            </a:br>
            <a:r>
              <a:rPr lang="fr-FR" sz="3600" dirty="0">
                <a:solidFill>
                  <a:srgbClr val="96147D"/>
                </a:solidFill>
              </a:rPr>
              <a:t>1</a:t>
            </a:r>
            <a:r>
              <a:rPr lang="fr-FR" sz="3600" baseline="30000" dirty="0">
                <a:solidFill>
                  <a:srgbClr val="96147D"/>
                </a:solidFill>
              </a:rPr>
              <a:t>ère </a:t>
            </a:r>
            <a:r>
              <a:rPr lang="fr-FR" sz="3600" dirty="0">
                <a:solidFill>
                  <a:srgbClr val="96147D"/>
                </a:solidFill>
              </a:rPr>
              <a:t>place en 2021 et 2</a:t>
            </a:r>
            <a:r>
              <a:rPr lang="fr-FR" sz="3600" baseline="30000" dirty="0">
                <a:solidFill>
                  <a:srgbClr val="96147D"/>
                </a:solidFill>
              </a:rPr>
              <a:t>nde</a:t>
            </a:r>
            <a:r>
              <a:rPr lang="fr-FR" sz="3600" dirty="0">
                <a:solidFill>
                  <a:srgbClr val="96147D"/>
                </a:solidFill>
              </a:rPr>
              <a:t> place en 2022</a:t>
            </a:r>
          </a:p>
        </p:txBody>
      </p:sp>
    </p:spTree>
    <p:extLst>
      <p:ext uri="{BB962C8B-B14F-4D97-AF65-F5344CB8AC3E}">
        <p14:creationId xmlns:p14="http://schemas.microsoft.com/office/powerpoint/2010/main" val="759233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FB190D-CE90-41BD-A740-AB829116323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09032" y="2182836"/>
            <a:ext cx="3401783" cy="2492327"/>
          </a:xfrm>
          <a:prstGeom prst="rect">
            <a:avLst/>
          </a:prstGeom>
        </p:spPr>
      </p:pic>
      <p:pic>
        <p:nvPicPr>
          <p:cNvPr id="6" name="Picture 2" descr="Logo CRE">
            <a:extLst>
              <a:ext uri="{FF2B5EF4-FFF2-40B4-BE49-F238E27FC236}">
                <a16:creationId xmlns:a16="http://schemas.microsoft.com/office/drawing/2014/main" id="{00595D65-375E-479B-A581-794F1827F42E}"/>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67368" y="5543648"/>
            <a:ext cx="1341664" cy="9492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o de Safran Electronics &amp; Defense">
            <a:extLst>
              <a:ext uri="{FF2B5EF4-FFF2-40B4-BE49-F238E27FC236}">
                <a16:creationId xmlns:a16="http://schemas.microsoft.com/office/drawing/2014/main" id="{637D16D1-F2ED-407B-BDB6-FED45B2F998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09032" y="4730071"/>
            <a:ext cx="1769918" cy="3793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a:extLst>
              <a:ext uri="{FF2B5EF4-FFF2-40B4-BE49-F238E27FC236}">
                <a16:creationId xmlns:a16="http://schemas.microsoft.com/office/drawing/2014/main" id="{BE234EEE-836D-49C4-9658-0C18740BCD1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93113" y="4730071"/>
            <a:ext cx="1044810" cy="918127"/>
          </a:xfrm>
          <a:prstGeom prst="rect">
            <a:avLst/>
          </a:prstGeom>
          <a:noFill/>
          <a:extLst>
            <a:ext uri="{909E8E84-426E-40DD-AFC4-6F175D3DCCD1}">
              <a14:hiddenFill xmlns:a14="http://schemas.microsoft.com/office/drawing/2010/main">
                <a:solidFill>
                  <a:srgbClr val="FFFFFF"/>
                </a:solidFill>
              </a14:hiddenFill>
            </a:ext>
          </a:extLst>
        </p:spPr>
      </p:pic>
      <p:sp>
        <p:nvSpPr>
          <p:cNvPr id="7" name="Titre 1">
            <a:extLst>
              <a:ext uri="{FF2B5EF4-FFF2-40B4-BE49-F238E27FC236}">
                <a16:creationId xmlns:a16="http://schemas.microsoft.com/office/drawing/2014/main" id="{E0C070F3-F5E0-459A-9F13-520E40D447C9}"/>
              </a:ext>
            </a:extLst>
          </p:cNvPr>
          <p:cNvSpPr>
            <a:spLocks noGrp="1"/>
          </p:cNvSpPr>
          <p:nvPr>
            <p:ph type="title"/>
          </p:nvPr>
        </p:nvSpPr>
        <p:spPr>
          <a:xfrm>
            <a:off x="2133600" y="365125"/>
            <a:ext cx="9220199" cy="1325563"/>
          </a:xfrm>
        </p:spPr>
        <p:txBody>
          <a:bodyPr>
            <a:noAutofit/>
          </a:bodyPr>
          <a:lstStyle/>
          <a:p>
            <a:r>
              <a:rPr lang="fr-FR" dirty="0">
                <a:solidFill>
                  <a:srgbClr val="1D2742"/>
                </a:solidFill>
              </a:rPr>
              <a:t>Compétition </a:t>
            </a:r>
            <a:r>
              <a:rPr lang="fr-FR" dirty="0" err="1">
                <a:solidFill>
                  <a:srgbClr val="1D2742"/>
                </a:solidFill>
              </a:rPr>
              <a:t>Droneload</a:t>
            </a:r>
            <a:br>
              <a:rPr lang="fr-FR" sz="4800" dirty="0">
                <a:solidFill>
                  <a:srgbClr val="1D2742"/>
                </a:solidFill>
              </a:rPr>
            </a:br>
            <a:r>
              <a:rPr lang="fr-FR" sz="3600" dirty="0">
                <a:solidFill>
                  <a:srgbClr val="96147D"/>
                </a:solidFill>
              </a:rPr>
              <a:t>1</a:t>
            </a:r>
            <a:r>
              <a:rPr lang="fr-FR" sz="3600" baseline="30000" dirty="0">
                <a:solidFill>
                  <a:srgbClr val="96147D"/>
                </a:solidFill>
              </a:rPr>
              <a:t>ère </a:t>
            </a:r>
            <a:r>
              <a:rPr lang="fr-FR" sz="3600" dirty="0">
                <a:solidFill>
                  <a:srgbClr val="96147D"/>
                </a:solidFill>
              </a:rPr>
              <a:t>participation</a:t>
            </a:r>
          </a:p>
        </p:txBody>
      </p:sp>
      <p:pic>
        <p:nvPicPr>
          <p:cNvPr id="4" name="Picture 3">
            <a:extLst>
              <a:ext uri="{FF2B5EF4-FFF2-40B4-BE49-F238E27FC236}">
                <a16:creationId xmlns:a16="http://schemas.microsoft.com/office/drawing/2014/main" id="{07A0F3C0-2CF2-417D-9C4C-30FE07933F0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541326" y="1880324"/>
            <a:ext cx="4743451" cy="3097352"/>
          </a:xfrm>
          <a:prstGeom prst="rect">
            <a:avLst/>
          </a:prstGeom>
        </p:spPr>
      </p:pic>
    </p:spTree>
    <p:extLst>
      <p:ext uri="{BB962C8B-B14F-4D97-AF65-F5344CB8AC3E}">
        <p14:creationId xmlns:p14="http://schemas.microsoft.com/office/powerpoint/2010/main" val="2254499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D44BE-65E8-485D-96DD-1FCA1A6D6C24}"/>
              </a:ext>
            </a:extLst>
          </p:cNvPr>
          <p:cNvSpPr>
            <a:spLocks noGrp="1"/>
          </p:cNvSpPr>
          <p:nvPr>
            <p:ph type="title"/>
          </p:nvPr>
        </p:nvSpPr>
        <p:spPr/>
        <p:txBody>
          <a:bodyPr>
            <a:normAutofit/>
          </a:bodyPr>
          <a:lstStyle/>
          <a:p>
            <a:r>
              <a:rPr lang="fr-FR" dirty="0"/>
              <a:t>Introduction</a:t>
            </a:r>
            <a:endParaRPr lang="fr-FR" dirty="0">
              <a:solidFill>
                <a:srgbClr val="7C4790"/>
              </a:solidFill>
            </a:endParaRPr>
          </a:p>
        </p:txBody>
      </p:sp>
      <p:sp>
        <p:nvSpPr>
          <p:cNvPr id="13" name="ZoneTexte 12">
            <a:extLst>
              <a:ext uri="{FF2B5EF4-FFF2-40B4-BE49-F238E27FC236}">
                <a16:creationId xmlns:a16="http://schemas.microsoft.com/office/drawing/2014/main" id="{12FE1F85-7792-4C1E-B376-4E2FAA79382B}"/>
              </a:ext>
            </a:extLst>
          </p:cNvPr>
          <p:cNvSpPr txBox="1"/>
          <p:nvPr/>
        </p:nvSpPr>
        <p:spPr>
          <a:xfrm>
            <a:off x="3763711" y="2227769"/>
            <a:ext cx="7076503" cy="2039020"/>
          </a:xfrm>
          <a:prstGeom prst="rect">
            <a:avLst/>
          </a:prstGeom>
          <a:noFill/>
        </p:spPr>
        <p:txBody>
          <a:bodyPr wrap="square" rtlCol="0">
            <a:spAutoFit/>
          </a:bodyPr>
          <a:lstStyle/>
          <a:p>
            <a:r>
              <a:rPr lang="fr-FR" sz="2400" dirty="0">
                <a:latin typeface="Calibri" panose="020F0502020204030204" pitchFamily="34" charset="0"/>
                <a:cs typeface="Calibri" panose="020F0502020204030204" pitchFamily="34" charset="0"/>
              </a:rPr>
              <a:t>Nicolas </a:t>
            </a:r>
            <a:r>
              <a:rPr lang="fr-FR" sz="2400" dirty="0" err="1">
                <a:latin typeface="Calibri" panose="020F0502020204030204" pitchFamily="34" charset="0"/>
                <a:cs typeface="Calibri" panose="020F0502020204030204" pitchFamily="34" charset="0"/>
              </a:rPr>
              <a:t>Daragon</a:t>
            </a:r>
            <a:endParaRPr lang="fr-FR" sz="2400" dirty="0">
              <a:latin typeface="Calibri" panose="020F0502020204030204" pitchFamily="34" charset="0"/>
              <a:cs typeface="Calibri" panose="020F0502020204030204" pitchFamily="34" charset="0"/>
            </a:endParaRPr>
          </a:p>
          <a:p>
            <a:endParaRPr lang="fr-FR" sz="1050" dirty="0">
              <a:latin typeface="Calibri" panose="020F0502020204030204" pitchFamily="34" charset="0"/>
              <a:cs typeface="Calibri" panose="020F0502020204030204" pitchFamily="34" charset="0"/>
            </a:endParaRPr>
          </a:p>
          <a:p>
            <a:r>
              <a:rPr lang="fr-FR" sz="2000" dirty="0">
                <a:latin typeface="Calibri" panose="020F0502020204030204" pitchFamily="34" charset="0"/>
                <a:cs typeface="Calibri" panose="020F0502020204030204" pitchFamily="34" charset="0"/>
              </a:rPr>
              <a:t>Maire de Valence</a:t>
            </a:r>
          </a:p>
          <a:p>
            <a:r>
              <a:rPr lang="fr-FR" sz="2000" dirty="0">
                <a:latin typeface="Calibri" panose="020F0502020204030204" pitchFamily="34" charset="0"/>
                <a:cs typeface="Calibri" panose="020F0502020204030204" pitchFamily="34" charset="0"/>
              </a:rPr>
              <a:t>Président de Valence Romans Agglo </a:t>
            </a:r>
          </a:p>
          <a:p>
            <a:r>
              <a:rPr lang="fr-FR" sz="2000" dirty="0">
                <a:latin typeface="Calibri" panose="020F0502020204030204" pitchFamily="34" charset="0"/>
                <a:cs typeface="Calibri" panose="020F0502020204030204" pitchFamily="34" charset="0"/>
              </a:rPr>
              <a:t>Vice-président du conseil régional d'Auvergne-Rhône-Alpes</a:t>
            </a:r>
          </a:p>
          <a:p>
            <a:endParaRPr lang="fr-FR" sz="3200" dirty="0">
              <a:latin typeface="Calibri" panose="020F0502020204030204" pitchFamily="34" charset="0"/>
              <a:cs typeface="Calibri" panose="020F0502020204030204" pitchFamily="34" charset="0"/>
            </a:endParaRPr>
          </a:p>
        </p:txBody>
      </p:sp>
      <p:pic>
        <p:nvPicPr>
          <p:cNvPr id="15" name="Image 14">
            <a:extLst>
              <a:ext uri="{FF2B5EF4-FFF2-40B4-BE49-F238E27FC236}">
                <a16:creationId xmlns:a16="http://schemas.microsoft.com/office/drawing/2014/main" id="{47D29466-76FC-4E24-8A16-D9FECA184E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81018" y="2153878"/>
            <a:ext cx="1739477" cy="1885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Valence Romans Agglo — Wikipédia">
            <a:extLst>
              <a:ext uri="{FF2B5EF4-FFF2-40B4-BE49-F238E27FC236}">
                <a16:creationId xmlns:a16="http://schemas.microsoft.com/office/drawing/2014/main" id="{DDB31449-7F6D-46F8-A8FA-174EB44777F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10074" y="5063697"/>
            <a:ext cx="1401907" cy="13386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chier:Logo Ville Valence.svg">
            <a:extLst>
              <a:ext uri="{FF2B5EF4-FFF2-40B4-BE49-F238E27FC236}">
                <a16:creationId xmlns:a16="http://schemas.microsoft.com/office/drawing/2014/main" id="{3DB27978-EAA8-483E-AB18-45198214CD2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74769" y="5050415"/>
            <a:ext cx="1351973" cy="1351973"/>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A1B476CE-7B41-4998-95D8-31A3004AB5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8182" y="5263104"/>
            <a:ext cx="4002032" cy="926594"/>
          </a:xfrm>
          <a:prstGeom prst="rect">
            <a:avLst/>
          </a:prstGeom>
        </p:spPr>
      </p:pic>
    </p:spTree>
    <p:extLst>
      <p:ext uri="{BB962C8B-B14F-4D97-AF65-F5344CB8AC3E}">
        <p14:creationId xmlns:p14="http://schemas.microsoft.com/office/powerpoint/2010/main" val="3697792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D44BE-65E8-485D-96DD-1FCA1A6D6C24}"/>
              </a:ext>
            </a:extLst>
          </p:cNvPr>
          <p:cNvSpPr>
            <a:spLocks noGrp="1"/>
          </p:cNvSpPr>
          <p:nvPr>
            <p:ph type="title"/>
          </p:nvPr>
        </p:nvSpPr>
        <p:spPr>
          <a:xfrm>
            <a:off x="838200" y="365126"/>
            <a:ext cx="10515600" cy="881908"/>
          </a:xfrm>
        </p:spPr>
        <p:txBody>
          <a:bodyPr/>
          <a:lstStyle/>
          <a:p>
            <a:r>
              <a:rPr lang="fr-FR" dirty="0">
                <a:solidFill>
                  <a:srgbClr val="1D2742"/>
                </a:solidFill>
              </a:rPr>
              <a:t>Les prochaines dates</a:t>
            </a:r>
          </a:p>
        </p:txBody>
      </p:sp>
      <p:sp>
        <p:nvSpPr>
          <p:cNvPr id="4" name="Espace réservé du contenu 3">
            <a:extLst>
              <a:ext uri="{FF2B5EF4-FFF2-40B4-BE49-F238E27FC236}">
                <a16:creationId xmlns:a16="http://schemas.microsoft.com/office/drawing/2014/main" id="{B5D78DAD-B2C7-42D5-B25B-B1F469A281FC}"/>
              </a:ext>
            </a:extLst>
          </p:cNvPr>
          <p:cNvSpPr>
            <a:spLocks noGrp="1"/>
          </p:cNvSpPr>
          <p:nvPr>
            <p:ph idx="1"/>
          </p:nvPr>
        </p:nvSpPr>
        <p:spPr>
          <a:xfrm>
            <a:off x="838201" y="1715957"/>
            <a:ext cx="8849264" cy="5262113"/>
          </a:xfrm>
        </p:spPr>
        <p:txBody>
          <a:bodyPr>
            <a:normAutofit fontScale="92500" lnSpcReduction="20000"/>
          </a:bodyPr>
          <a:lstStyle/>
          <a:p>
            <a:pPr marL="457200" lvl="1" indent="0">
              <a:lnSpc>
                <a:spcPct val="120000"/>
              </a:lnSpc>
              <a:spcBef>
                <a:spcPts val="1200"/>
              </a:spcBef>
              <a:buNone/>
            </a:pPr>
            <a:r>
              <a:rPr lang="fr-FR" dirty="0">
                <a:solidFill>
                  <a:srgbClr val="7C4790"/>
                </a:solidFill>
              </a:rPr>
              <a:t>7 avril 2023 </a:t>
            </a:r>
            <a:r>
              <a:rPr lang="fr-FR" dirty="0"/>
              <a:t>	                                        : retour des Alumni à l’école</a:t>
            </a:r>
          </a:p>
          <a:p>
            <a:pPr marL="2779713" lvl="1" indent="-2322513">
              <a:lnSpc>
                <a:spcPct val="120000"/>
              </a:lnSpc>
              <a:spcBef>
                <a:spcPts val="1200"/>
              </a:spcBef>
              <a:buNone/>
            </a:pPr>
            <a:r>
              <a:rPr lang="fr-FR" dirty="0">
                <a:solidFill>
                  <a:srgbClr val="7C4790"/>
                </a:solidFill>
              </a:rPr>
              <a:t>25 avril 2023 </a:t>
            </a:r>
            <a:r>
              <a:rPr lang="fr-FR" dirty="0"/>
              <a:t>	</a:t>
            </a:r>
            <a:r>
              <a:rPr lang="fr-FR" dirty="0">
                <a:solidFill>
                  <a:srgbClr val="7C4790"/>
                </a:solidFill>
              </a:rPr>
              <a:t>Petit déjeuner </a:t>
            </a:r>
            <a:r>
              <a:rPr lang="fr-FR" dirty="0"/>
              <a:t>: comment attirer et/ou fidéliser la                          Génération Z ? Les clés pour recruter un apprenti.</a:t>
            </a:r>
          </a:p>
          <a:p>
            <a:pPr marL="2066925" lvl="1" indent="-1609725">
              <a:lnSpc>
                <a:spcPct val="120000"/>
              </a:lnSpc>
              <a:spcBef>
                <a:spcPts val="1200"/>
              </a:spcBef>
              <a:buNone/>
            </a:pPr>
            <a:r>
              <a:rPr lang="fr-FR" dirty="0">
                <a:solidFill>
                  <a:srgbClr val="7C4790"/>
                </a:solidFill>
              </a:rPr>
              <a:t>25-27 avril 2023 </a:t>
            </a:r>
            <a:r>
              <a:rPr lang="fr-FR" dirty="0"/>
              <a:t>	Jury d’admission (apprentis)</a:t>
            </a:r>
          </a:p>
          <a:p>
            <a:pPr marL="2066925" lvl="1" indent="-1609725">
              <a:lnSpc>
                <a:spcPct val="120000"/>
              </a:lnSpc>
              <a:spcBef>
                <a:spcPts val="1200"/>
              </a:spcBef>
              <a:buNone/>
            </a:pPr>
            <a:r>
              <a:rPr lang="fr-FR" dirty="0">
                <a:solidFill>
                  <a:srgbClr val="7C4790"/>
                </a:solidFill>
              </a:rPr>
              <a:t>25-26 mai 2023 </a:t>
            </a:r>
            <a:r>
              <a:rPr lang="fr-FR" dirty="0"/>
              <a:t>	Forum alternance Grenoble INP (virtuel)</a:t>
            </a:r>
          </a:p>
          <a:p>
            <a:pPr marL="2778125" lvl="1" indent="-2320925">
              <a:lnSpc>
                <a:spcPct val="120000"/>
              </a:lnSpc>
              <a:spcBef>
                <a:spcPts val="1200"/>
              </a:spcBef>
              <a:buNone/>
            </a:pPr>
            <a:r>
              <a:rPr lang="fr-FR" dirty="0">
                <a:solidFill>
                  <a:srgbClr val="7C4790"/>
                </a:solidFill>
              </a:rPr>
              <a:t>Mi-juin – fin août	</a:t>
            </a:r>
            <a:r>
              <a:rPr lang="fr-FR" dirty="0"/>
              <a:t>Stage technicien de 3</a:t>
            </a:r>
            <a:r>
              <a:rPr lang="fr-FR" baseline="30000" dirty="0"/>
              <a:t>ème</a:t>
            </a:r>
            <a:r>
              <a:rPr lang="fr-FR" dirty="0"/>
              <a:t> année </a:t>
            </a:r>
            <a:r>
              <a:rPr lang="fr-FR" i="1" dirty="0"/>
              <a:t>(sujets à transmettre dès maintenant)</a:t>
            </a:r>
          </a:p>
          <a:p>
            <a:pPr marL="2778125" lvl="1" indent="-2320925">
              <a:lnSpc>
                <a:spcPct val="120000"/>
              </a:lnSpc>
              <a:spcBef>
                <a:spcPts val="1200"/>
              </a:spcBef>
              <a:buNone/>
            </a:pPr>
            <a:r>
              <a:rPr lang="fr-FR" dirty="0">
                <a:solidFill>
                  <a:srgbClr val="7C4790"/>
                </a:solidFill>
              </a:rPr>
              <a:t>6 juillet 2023</a:t>
            </a:r>
            <a:r>
              <a:rPr lang="fr-FR" dirty="0"/>
              <a:t>	</a:t>
            </a:r>
            <a:r>
              <a:rPr lang="fr-FR" dirty="0">
                <a:solidFill>
                  <a:srgbClr val="7C4790"/>
                </a:solidFill>
              </a:rPr>
              <a:t>Petit déjeuner </a:t>
            </a:r>
            <a:r>
              <a:rPr lang="fr-FR" dirty="0"/>
              <a:t>: Les applications de la Blockchain </a:t>
            </a:r>
            <a:r>
              <a:rPr lang="fr-FR" i="1" dirty="0"/>
              <a:t>(en collaboration avec Digital League)</a:t>
            </a:r>
          </a:p>
          <a:p>
            <a:pPr marL="2779713" lvl="1" indent="-2322513">
              <a:lnSpc>
                <a:spcPct val="120000"/>
              </a:lnSpc>
              <a:spcBef>
                <a:spcPts val="1200"/>
              </a:spcBef>
              <a:buNone/>
            </a:pPr>
            <a:r>
              <a:rPr lang="fr-FR" dirty="0">
                <a:solidFill>
                  <a:srgbClr val="7C4790"/>
                </a:solidFill>
              </a:rPr>
              <a:t>28 septembre </a:t>
            </a:r>
            <a:r>
              <a:rPr lang="fr-FR" dirty="0"/>
              <a:t>	</a:t>
            </a:r>
            <a:r>
              <a:rPr lang="fr-FR" dirty="0">
                <a:solidFill>
                  <a:srgbClr val="7C4790"/>
                </a:solidFill>
              </a:rPr>
              <a:t>Petit déjeuner </a:t>
            </a:r>
            <a:r>
              <a:rPr lang="fr-FR" dirty="0"/>
              <a:t>: comment transformer votre profil </a:t>
            </a:r>
            <a:r>
              <a:rPr lang="fr-FR" dirty="0" err="1"/>
              <a:t>Linkedin</a:t>
            </a:r>
            <a:r>
              <a:rPr lang="fr-FR" dirty="0"/>
              <a:t> pour attirer les candidats jusqu’à vous ? Les clés pour recruter un stagiaire.</a:t>
            </a:r>
          </a:p>
          <a:p>
            <a:pPr marL="2779713" lvl="1" indent="-2322513">
              <a:lnSpc>
                <a:spcPct val="120000"/>
              </a:lnSpc>
              <a:spcBef>
                <a:spcPts val="1200"/>
              </a:spcBef>
              <a:buNone/>
            </a:pPr>
            <a:r>
              <a:rPr lang="fr-FR" dirty="0">
                <a:solidFill>
                  <a:srgbClr val="7C4790"/>
                </a:solidFill>
              </a:rPr>
              <a:t>17 octobre 2023	</a:t>
            </a:r>
            <a:r>
              <a:rPr lang="fr-FR" dirty="0"/>
              <a:t>Forum des entreprises</a:t>
            </a:r>
          </a:p>
        </p:txBody>
      </p:sp>
      <p:pic>
        <p:nvPicPr>
          <p:cNvPr id="8" name="Image 7">
            <a:extLst>
              <a:ext uri="{FF2B5EF4-FFF2-40B4-BE49-F238E27FC236}">
                <a16:creationId xmlns:a16="http://schemas.microsoft.com/office/drawing/2014/main" id="{F1E5D4AB-8BB6-4018-A444-042EF7727A62}"/>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14540" y="1512421"/>
            <a:ext cx="1820356" cy="639998"/>
          </a:xfrm>
          <a:prstGeom prst="rect">
            <a:avLst/>
          </a:prstGeom>
        </p:spPr>
      </p:pic>
      <p:pic>
        <p:nvPicPr>
          <p:cNvPr id="7" name="Image 6">
            <a:extLst>
              <a:ext uri="{FF2B5EF4-FFF2-40B4-BE49-F238E27FC236}">
                <a16:creationId xmlns:a16="http://schemas.microsoft.com/office/drawing/2014/main" id="{9D335D22-9BEE-4585-AF7B-C13858EDC0B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604760" y="2092037"/>
            <a:ext cx="577568" cy="497692"/>
          </a:xfrm>
          <a:prstGeom prst="rect">
            <a:avLst/>
          </a:prstGeom>
        </p:spPr>
      </p:pic>
      <p:pic>
        <p:nvPicPr>
          <p:cNvPr id="10" name="Image 9">
            <a:extLst>
              <a:ext uri="{FF2B5EF4-FFF2-40B4-BE49-F238E27FC236}">
                <a16:creationId xmlns:a16="http://schemas.microsoft.com/office/drawing/2014/main" id="{809EF263-766E-4F4D-8467-BCC87B369D9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602302" y="4467568"/>
            <a:ext cx="577568" cy="497692"/>
          </a:xfrm>
          <a:prstGeom prst="rect">
            <a:avLst/>
          </a:prstGeom>
        </p:spPr>
      </p:pic>
      <p:pic>
        <p:nvPicPr>
          <p:cNvPr id="11" name="Image 10">
            <a:extLst>
              <a:ext uri="{FF2B5EF4-FFF2-40B4-BE49-F238E27FC236}">
                <a16:creationId xmlns:a16="http://schemas.microsoft.com/office/drawing/2014/main" id="{1367680A-A3D0-47B8-A76E-96A415A9DF9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602302" y="5187518"/>
            <a:ext cx="577568" cy="497692"/>
          </a:xfrm>
          <a:prstGeom prst="rect">
            <a:avLst/>
          </a:prstGeom>
        </p:spPr>
      </p:pic>
      <p:pic>
        <p:nvPicPr>
          <p:cNvPr id="6148" name="Picture 4" descr="https://pointsnorthstudio.com/wp-content/uploads/2020/07/generationZ-01-1024x566.png">
            <a:extLst>
              <a:ext uri="{FF2B5EF4-FFF2-40B4-BE49-F238E27FC236}">
                <a16:creationId xmlns:a16="http://schemas.microsoft.com/office/drawing/2014/main" id="{FFD41D72-F476-46FD-A424-7FF99A5C6B4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905844" y="2037131"/>
            <a:ext cx="2096807" cy="115897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L'avenir de la Blockchain passe-t-il par la performance ? - Finance  Innovation">
            <a:extLst>
              <a:ext uri="{FF2B5EF4-FFF2-40B4-BE49-F238E27FC236}">
                <a16:creationId xmlns:a16="http://schemas.microsoft.com/office/drawing/2014/main" id="{CBEF0ED7-063E-4C30-B514-D315ACE0468C}"/>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891179" y="3699557"/>
            <a:ext cx="2138436" cy="120263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Statistiques et faits sur LinkedIn (2023)">
            <a:extLst>
              <a:ext uri="{FF2B5EF4-FFF2-40B4-BE49-F238E27FC236}">
                <a16:creationId xmlns:a16="http://schemas.microsoft.com/office/drawing/2014/main" id="{B236EC56-4511-49E2-A1EF-918546DF71F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891179" y="5414421"/>
            <a:ext cx="2138436" cy="106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996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C0FB3F6-D2C5-4267-977B-70468C877E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43" y="-35320"/>
            <a:ext cx="12319686" cy="6928639"/>
          </a:xfrm>
          <a:prstGeom prst="rect">
            <a:avLst/>
          </a:prstGeom>
        </p:spPr>
      </p:pic>
      <p:sp>
        <p:nvSpPr>
          <p:cNvPr id="5" name="Rectangle 4">
            <a:extLst>
              <a:ext uri="{FF2B5EF4-FFF2-40B4-BE49-F238E27FC236}">
                <a16:creationId xmlns:a16="http://schemas.microsoft.com/office/drawing/2014/main" id="{540DB429-A760-485A-A41D-A1E2FCE21AC6}"/>
              </a:ext>
            </a:extLst>
          </p:cNvPr>
          <p:cNvSpPr/>
          <p:nvPr/>
        </p:nvSpPr>
        <p:spPr>
          <a:xfrm>
            <a:off x="8219768" y="4286865"/>
            <a:ext cx="3775587" cy="2271251"/>
          </a:xfrm>
          <a:prstGeom prst="rect">
            <a:avLst/>
          </a:prstGeom>
          <a:solidFill>
            <a:srgbClr val="2628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a:extLst>
              <a:ext uri="{FF2B5EF4-FFF2-40B4-BE49-F238E27FC236}">
                <a16:creationId xmlns:a16="http://schemas.microsoft.com/office/drawing/2014/main" id="{4A4731D0-6267-4829-AF32-4C75C0365FC1}"/>
              </a:ext>
            </a:extLst>
          </p:cNvPr>
          <p:cNvSpPr txBox="1">
            <a:spLocks/>
          </p:cNvSpPr>
          <p:nvPr/>
        </p:nvSpPr>
        <p:spPr>
          <a:xfrm>
            <a:off x="641554" y="1908353"/>
            <a:ext cx="11019503" cy="1325563"/>
          </a:xfrm>
          <a:prstGeom prst="rect">
            <a:avLst/>
          </a:prstGeom>
        </p:spPr>
        <p:txBody>
          <a:bodyPr/>
          <a:lstStyle>
            <a:lvl1pPr algn="l" defTabSz="914400" rtl="0" eaLnBrk="1" latinLnBrk="0" hangingPunct="1">
              <a:lnSpc>
                <a:spcPct val="90000"/>
              </a:lnSpc>
              <a:spcBef>
                <a:spcPct val="0"/>
              </a:spcBef>
              <a:buNone/>
              <a:defRPr sz="5000" kern="1200">
                <a:solidFill>
                  <a:schemeClr val="tx1"/>
                </a:solidFill>
                <a:latin typeface="Ando Black" pitchFamily="2" charset="0"/>
                <a:ea typeface="+mj-ea"/>
                <a:cs typeface="+mj-cs"/>
              </a:defRPr>
            </a:lvl1pPr>
          </a:lstStyle>
          <a:p>
            <a:pPr algn="ctr"/>
            <a:r>
              <a:rPr lang="fr-FR" sz="7200" dirty="0">
                <a:solidFill>
                  <a:schemeClr val="bg1"/>
                </a:solidFill>
              </a:rPr>
              <a:t>CONFERENCE</a:t>
            </a:r>
          </a:p>
          <a:p>
            <a:pPr algn="ctr"/>
            <a:r>
              <a:rPr lang="fr-FR" dirty="0">
                <a:solidFill>
                  <a:schemeClr val="bg1"/>
                </a:solidFill>
              </a:rPr>
              <a:t>Tout comprendre sur la crise énergétique actuelle</a:t>
            </a:r>
          </a:p>
          <a:p>
            <a:pPr algn="ctr"/>
            <a:endParaRPr lang="fr-FR" dirty="0">
              <a:solidFill>
                <a:schemeClr val="bg1"/>
              </a:solidFill>
            </a:endParaRPr>
          </a:p>
          <a:p>
            <a:pPr algn="ctr"/>
            <a:r>
              <a:rPr lang="fr-FR" dirty="0">
                <a:solidFill>
                  <a:schemeClr val="bg1"/>
                </a:solidFill>
              </a:rPr>
              <a:t>Regards croisés de 3 experts</a:t>
            </a:r>
          </a:p>
        </p:txBody>
      </p:sp>
    </p:spTree>
    <p:extLst>
      <p:ext uri="{BB962C8B-B14F-4D97-AF65-F5344CB8AC3E}">
        <p14:creationId xmlns:p14="http://schemas.microsoft.com/office/powerpoint/2010/main" val="2796425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15FB411F-6A60-46C3-96F3-8137B4933D1F}"/>
              </a:ext>
            </a:extLst>
          </p:cNvPr>
          <p:cNvSpPr txBox="1"/>
          <p:nvPr/>
        </p:nvSpPr>
        <p:spPr>
          <a:xfrm>
            <a:off x="5285450" y="1078640"/>
            <a:ext cx="5391178" cy="1384995"/>
          </a:xfrm>
          <a:prstGeom prst="rect">
            <a:avLst/>
          </a:prstGeom>
          <a:noFill/>
        </p:spPr>
        <p:txBody>
          <a:bodyPr wrap="square" rtlCol="0">
            <a:spAutoFit/>
          </a:bodyPr>
          <a:lstStyle/>
          <a:p>
            <a:r>
              <a:rPr lang="fr-FR" sz="2000" dirty="0"/>
              <a:t>Denis Brunel </a:t>
            </a:r>
          </a:p>
          <a:p>
            <a:endParaRPr lang="fr-FR" sz="1000" dirty="0"/>
          </a:p>
          <a:p>
            <a:r>
              <a:rPr lang="fr-FR" dirty="0"/>
              <a:t>Responsable des relations territoriales et de la communication à Tricastin</a:t>
            </a:r>
          </a:p>
          <a:p>
            <a:r>
              <a:rPr lang="fr-FR" dirty="0"/>
              <a:t>EDF</a:t>
            </a:r>
          </a:p>
        </p:txBody>
      </p:sp>
      <p:sp>
        <p:nvSpPr>
          <p:cNvPr id="11" name="Rectangle 10">
            <a:extLst>
              <a:ext uri="{FF2B5EF4-FFF2-40B4-BE49-F238E27FC236}">
                <a16:creationId xmlns:a16="http://schemas.microsoft.com/office/drawing/2014/main" id="{7B7CF490-EE50-4D7D-8E7D-1608B25DE981}"/>
              </a:ext>
            </a:extLst>
          </p:cNvPr>
          <p:cNvSpPr/>
          <p:nvPr/>
        </p:nvSpPr>
        <p:spPr>
          <a:xfrm>
            <a:off x="2322701" y="411729"/>
            <a:ext cx="6901574" cy="583814"/>
          </a:xfrm>
          <a:prstGeom prst="rect">
            <a:avLst/>
          </a:prstGeom>
        </p:spPr>
        <p:txBody>
          <a:bodyPr wrap="square">
            <a:spAutoFit/>
          </a:bodyPr>
          <a:lstStyle/>
          <a:p>
            <a:pPr lvl="0">
              <a:lnSpc>
                <a:spcPct val="107000"/>
              </a:lnSpc>
              <a:spcAft>
                <a:spcPts val="800"/>
              </a:spcAft>
            </a:pPr>
            <a:r>
              <a:rPr lang="fr-FR" sz="3200" dirty="0">
                <a:latin typeface="Ando Bold" pitchFamily="2" charset="0"/>
                <a:ea typeface="Calibri" panose="020F0502020204030204" pitchFamily="34" charset="0"/>
                <a:cs typeface="Times New Roman" panose="02020603050405020304" pitchFamily="18" charset="0"/>
              </a:rPr>
              <a:t>Quels sont les enjeux de la production d’électricité ? </a:t>
            </a:r>
          </a:p>
        </p:txBody>
      </p:sp>
      <p:sp>
        <p:nvSpPr>
          <p:cNvPr id="12" name="Rectangle 11">
            <a:extLst>
              <a:ext uri="{FF2B5EF4-FFF2-40B4-BE49-F238E27FC236}">
                <a16:creationId xmlns:a16="http://schemas.microsoft.com/office/drawing/2014/main" id="{0EAF7EF4-9993-4966-940D-17CB0DB1832E}"/>
              </a:ext>
            </a:extLst>
          </p:cNvPr>
          <p:cNvSpPr/>
          <p:nvPr/>
        </p:nvSpPr>
        <p:spPr>
          <a:xfrm>
            <a:off x="821662" y="2912258"/>
            <a:ext cx="6901574" cy="1110753"/>
          </a:xfrm>
          <a:prstGeom prst="rect">
            <a:avLst/>
          </a:prstGeom>
        </p:spPr>
        <p:txBody>
          <a:bodyPr wrap="square">
            <a:spAutoFit/>
          </a:bodyPr>
          <a:lstStyle/>
          <a:p>
            <a:pPr lvl="0">
              <a:lnSpc>
                <a:spcPct val="107000"/>
              </a:lnSpc>
              <a:spcAft>
                <a:spcPts val="800"/>
              </a:spcAft>
            </a:pPr>
            <a:r>
              <a:rPr lang="fr-FR" sz="3200" dirty="0">
                <a:latin typeface="Ando Bold" pitchFamily="2" charset="0"/>
                <a:ea typeface="Calibri" panose="020F0502020204030204" pitchFamily="34" charset="0"/>
                <a:cs typeface="Times New Roman" panose="02020603050405020304" pitchFamily="18" charset="0"/>
              </a:rPr>
              <a:t>Comment l’électricité est-elle distribuée en France et comment les pays européens sont-ils interconnectés ?</a:t>
            </a:r>
          </a:p>
        </p:txBody>
      </p:sp>
      <p:sp>
        <p:nvSpPr>
          <p:cNvPr id="13" name="ZoneTexte 12">
            <a:extLst>
              <a:ext uri="{FF2B5EF4-FFF2-40B4-BE49-F238E27FC236}">
                <a16:creationId xmlns:a16="http://schemas.microsoft.com/office/drawing/2014/main" id="{E55F81C4-28EA-42B9-AD53-CA5FE5A07309}"/>
              </a:ext>
            </a:extLst>
          </p:cNvPr>
          <p:cNvSpPr txBox="1"/>
          <p:nvPr/>
        </p:nvSpPr>
        <p:spPr>
          <a:xfrm>
            <a:off x="2715304" y="4371137"/>
            <a:ext cx="2630527" cy="1384995"/>
          </a:xfrm>
          <a:prstGeom prst="rect">
            <a:avLst/>
          </a:prstGeom>
          <a:noFill/>
        </p:spPr>
        <p:txBody>
          <a:bodyPr wrap="square" rtlCol="0">
            <a:spAutoFit/>
          </a:bodyPr>
          <a:lstStyle/>
          <a:p>
            <a:r>
              <a:rPr lang="fr-FR" sz="2000" dirty="0"/>
              <a:t>Jeanine DOPPEL </a:t>
            </a:r>
          </a:p>
          <a:p>
            <a:endParaRPr lang="fr-FR" sz="1000" dirty="0"/>
          </a:p>
          <a:p>
            <a:r>
              <a:rPr lang="fr-FR" dirty="0"/>
              <a:t>Directrice territoriale Drôme Ardèche</a:t>
            </a:r>
          </a:p>
          <a:p>
            <a:r>
              <a:rPr lang="fr-FR" dirty="0"/>
              <a:t>ENEDIS</a:t>
            </a:r>
          </a:p>
        </p:txBody>
      </p:sp>
      <p:sp>
        <p:nvSpPr>
          <p:cNvPr id="14" name="Rectangle 13">
            <a:extLst>
              <a:ext uri="{FF2B5EF4-FFF2-40B4-BE49-F238E27FC236}">
                <a16:creationId xmlns:a16="http://schemas.microsoft.com/office/drawing/2014/main" id="{A5C15C44-9D70-4738-A23F-C32AFBF003E9}"/>
              </a:ext>
            </a:extLst>
          </p:cNvPr>
          <p:cNvSpPr/>
          <p:nvPr/>
        </p:nvSpPr>
        <p:spPr>
          <a:xfrm>
            <a:off x="6557110" y="4367101"/>
            <a:ext cx="5628967" cy="583814"/>
          </a:xfrm>
          <a:prstGeom prst="rect">
            <a:avLst/>
          </a:prstGeom>
        </p:spPr>
        <p:txBody>
          <a:bodyPr wrap="square">
            <a:spAutoFit/>
          </a:bodyPr>
          <a:lstStyle/>
          <a:p>
            <a:pPr lvl="0">
              <a:lnSpc>
                <a:spcPct val="107000"/>
              </a:lnSpc>
              <a:spcAft>
                <a:spcPts val="800"/>
              </a:spcAft>
            </a:pPr>
            <a:r>
              <a:rPr lang="fr-FR" sz="3200" dirty="0">
                <a:latin typeface="Ando Bold" pitchFamily="2" charset="0"/>
                <a:ea typeface="Calibri" panose="020F0502020204030204" pitchFamily="34" charset="0"/>
                <a:cs typeface="Times New Roman" panose="02020603050405020304" pitchFamily="18" charset="0"/>
              </a:rPr>
              <a:t>Comment sont fixés les prix de l’électricité ?</a:t>
            </a:r>
          </a:p>
        </p:txBody>
      </p:sp>
      <p:sp>
        <p:nvSpPr>
          <p:cNvPr id="15" name="ZoneTexte 14">
            <a:extLst>
              <a:ext uri="{FF2B5EF4-FFF2-40B4-BE49-F238E27FC236}">
                <a16:creationId xmlns:a16="http://schemas.microsoft.com/office/drawing/2014/main" id="{7774B127-1070-427E-BB15-D6726DCE3D0D}"/>
              </a:ext>
            </a:extLst>
          </p:cNvPr>
          <p:cNvSpPr txBox="1"/>
          <p:nvPr/>
        </p:nvSpPr>
        <p:spPr>
          <a:xfrm>
            <a:off x="9080302" y="5141400"/>
            <a:ext cx="2954382" cy="1415772"/>
          </a:xfrm>
          <a:prstGeom prst="rect">
            <a:avLst/>
          </a:prstGeom>
          <a:noFill/>
        </p:spPr>
        <p:txBody>
          <a:bodyPr wrap="square" rtlCol="0">
            <a:spAutoFit/>
          </a:bodyPr>
          <a:lstStyle/>
          <a:p>
            <a:r>
              <a:rPr lang="fr-FR" sz="2000" dirty="0"/>
              <a:t>Pascal </a:t>
            </a:r>
            <a:r>
              <a:rPr lang="fr-FR" sz="2000" dirty="0" err="1"/>
              <a:t>Berranger</a:t>
            </a:r>
            <a:endParaRPr lang="fr-FR" sz="2000" dirty="0"/>
          </a:p>
          <a:p>
            <a:endParaRPr lang="fr-FR" sz="1000" dirty="0"/>
          </a:p>
          <a:p>
            <a:r>
              <a:rPr lang="fr-FR" dirty="0"/>
              <a:t>Responsable du pôle immobilier Drôme Ardèche </a:t>
            </a:r>
          </a:p>
          <a:p>
            <a:r>
              <a:rPr lang="fr-FR" dirty="0"/>
              <a:t>EDF</a:t>
            </a:r>
          </a:p>
        </p:txBody>
      </p:sp>
      <p:sp>
        <p:nvSpPr>
          <p:cNvPr id="16" name="Rectangle 15">
            <a:extLst>
              <a:ext uri="{FF2B5EF4-FFF2-40B4-BE49-F238E27FC236}">
                <a16:creationId xmlns:a16="http://schemas.microsoft.com/office/drawing/2014/main" id="{408A7496-B638-459B-AA7A-B96CCF592F5D}"/>
              </a:ext>
            </a:extLst>
          </p:cNvPr>
          <p:cNvSpPr/>
          <p:nvPr/>
        </p:nvSpPr>
        <p:spPr>
          <a:xfrm>
            <a:off x="1641987" y="62886"/>
            <a:ext cx="779036" cy="1443793"/>
          </a:xfrm>
          <a:prstGeom prst="rect">
            <a:avLst/>
          </a:prstGeom>
        </p:spPr>
        <p:txBody>
          <a:bodyPr wrap="square">
            <a:spAutoFit/>
          </a:bodyPr>
          <a:lstStyle/>
          <a:p>
            <a:pPr lvl="0">
              <a:lnSpc>
                <a:spcPct val="107000"/>
              </a:lnSpc>
              <a:spcAft>
                <a:spcPts val="800"/>
              </a:spcAft>
            </a:pPr>
            <a:r>
              <a:rPr lang="fr-FR" sz="8800" dirty="0">
                <a:solidFill>
                  <a:srgbClr val="7C4790"/>
                </a:solidFill>
                <a:effectLst>
                  <a:outerShdw blurRad="38100" dist="38100" dir="2700000" algn="tl">
                    <a:srgbClr val="000000">
                      <a:alpha val="43137"/>
                    </a:srgbClr>
                  </a:outerShdw>
                </a:effectLst>
                <a:latin typeface="Ando Bold" pitchFamily="2" charset="0"/>
                <a:ea typeface="Calibri" panose="020F0502020204030204" pitchFamily="34" charset="0"/>
                <a:cs typeface="Times New Roman" panose="02020603050405020304" pitchFamily="18" charset="0"/>
              </a:rPr>
              <a:t>1.</a:t>
            </a:r>
          </a:p>
        </p:txBody>
      </p:sp>
      <p:sp>
        <p:nvSpPr>
          <p:cNvPr id="17" name="Rectangle 16">
            <a:extLst>
              <a:ext uri="{FF2B5EF4-FFF2-40B4-BE49-F238E27FC236}">
                <a16:creationId xmlns:a16="http://schemas.microsoft.com/office/drawing/2014/main" id="{FE320788-ADAE-473E-9119-29D5AC09651E}"/>
              </a:ext>
            </a:extLst>
          </p:cNvPr>
          <p:cNvSpPr/>
          <p:nvPr/>
        </p:nvSpPr>
        <p:spPr>
          <a:xfrm>
            <a:off x="152400" y="2745737"/>
            <a:ext cx="779036" cy="1443793"/>
          </a:xfrm>
          <a:prstGeom prst="rect">
            <a:avLst/>
          </a:prstGeom>
        </p:spPr>
        <p:txBody>
          <a:bodyPr wrap="square">
            <a:spAutoFit/>
          </a:bodyPr>
          <a:lstStyle/>
          <a:p>
            <a:pPr lvl="0">
              <a:lnSpc>
                <a:spcPct val="107000"/>
              </a:lnSpc>
              <a:spcAft>
                <a:spcPts val="800"/>
              </a:spcAft>
            </a:pPr>
            <a:r>
              <a:rPr lang="fr-FR" sz="8800" dirty="0">
                <a:solidFill>
                  <a:srgbClr val="7C4790"/>
                </a:solidFill>
                <a:effectLst>
                  <a:outerShdw blurRad="38100" dist="38100" dir="2700000" algn="tl">
                    <a:srgbClr val="000000">
                      <a:alpha val="43137"/>
                    </a:srgbClr>
                  </a:outerShdw>
                </a:effectLst>
                <a:latin typeface="Ando Bold" pitchFamily="2" charset="0"/>
                <a:ea typeface="Calibri" panose="020F0502020204030204" pitchFamily="34" charset="0"/>
                <a:cs typeface="Times New Roman" panose="02020603050405020304" pitchFamily="18" charset="0"/>
              </a:rPr>
              <a:t>2.</a:t>
            </a:r>
          </a:p>
        </p:txBody>
      </p:sp>
      <p:sp>
        <p:nvSpPr>
          <p:cNvPr id="18" name="Rectangle 17">
            <a:extLst>
              <a:ext uri="{FF2B5EF4-FFF2-40B4-BE49-F238E27FC236}">
                <a16:creationId xmlns:a16="http://schemas.microsoft.com/office/drawing/2014/main" id="{1391EC59-010B-422B-B6E0-121C245C7733}"/>
              </a:ext>
            </a:extLst>
          </p:cNvPr>
          <p:cNvSpPr/>
          <p:nvPr/>
        </p:nvSpPr>
        <p:spPr>
          <a:xfrm>
            <a:off x="5911134" y="3907615"/>
            <a:ext cx="779036" cy="1443793"/>
          </a:xfrm>
          <a:prstGeom prst="rect">
            <a:avLst/>
          </a:prstGeom>
        </p:spPr>
        <p:txBody>
          <a:bodyPr wrap="square">
            <a:spAutoFit/>
          </a:bodyPr>
          <a:lstStyle/>
          <a:p>
            <a:pPr lvl="0">
              <a:lnSpc>
                <a:spcPct val="107000"/>
              </a:lnSpc>
              <a:spcAft>
                <a:spcPts val="800"/>
              </a:spcAft>
            </a:pPr>
            <a:r>
              <a:rPr lang="fr-FR" sz="8800" dirty="0">
                <a:solidFill>
                  <a:srgbClr val="7C4790"/>
                </a:solidFill>
                <a:effectLst>
                  <a:outerShdw blurRad="38100" dist="38100" dir="2700000" algn="tl">
                    <a:srgbClr val="000000">
                      <a:alpha val="43137"/>
                    </a:srgbClr>
                  </a:outerShdw>
                </a:effectLst>
                <a:latin typeface="Ando Bold" pitchFamily="2" charset="0"/>
                <a:ea typeface="Calibri" panose="020F0502020204030204" pitchFamily="34" charset="0"/>
                <a:cs typeface="Times New Roman" panose="02020603050405020304" pitchFamily="18" charset="0"/>
              </a:rPr>
              <a:t>3.</a:t>
            </a:r>
          </a:p>
        </p:txBody>
      </p:sp>
      <p:pic>
        <p:nvPicPr>
          <p:cNvPr id="19" name="Image 18">
            <a:extLst>
              <a:ext uri="{FF2B5EF4-FFF2-40B4-BE49-F238E27FC236}">
                <a16:creationId xmlns:a16="http://schemas.microsoft.com/office/drawing/2014/main" id="{7C7BBF06-ECF6-4E1E-8A85-00A03C22D1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67762" y="995542"/>
            <a:ext cx="1656000" cy="165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8" name="Picture 2" descr="Photo de profil de Jeanine Doppel">
            <a:extLst>
              <a:ext uri="{FF2B5EF4-FFF2-40B4-BE49-F238E27FC236}">
                <a16:creationId xmlns:a16="http://schemas.microsoft.com/office/drawing/2014/main" id="{04012139-BECB-4D81-8A70-7E88A219ECD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3693" y="4241745"/>
            <a:ext cx="1656000" cy="165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cxnSp>
        <p:nvCxnSpPr>
          <p:cNvPr id="3" name="Connecteur droit 2">
            <a:extLst>
              <a:ext uri="{FF2B5EF4-FFF2-40B4-BE49-F238E27FC236}">
                <a16:creationId xmlns:a16="http://schemas.microsoft.com/office/drawing/2014/main" id="{845D7C77-DA19-4F62-9AB6-30ACCBC7D235}"/>
              </a:ext>
            </a:extLst>
          </p:cNvPr>
          <p:cNvCxnSpPr/>
          <p:nvPr/>
        </p:nvCxnSpPr>
        <p:spPr>
          <a:xfrm>
            <a:off x="7306574" y="974384"/>
            <a:ext cx="1224951" cy="0"/>
          </a:xfrm>
          <a:prstGeom prst="line">
            <a:avLst/>
          </a:prstGeom>
          <a:ln w="38100">
            <a:solidFill>
              <a:srgbClr val="7C4790"/>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DFFDBACC-CC21-4DCC-9628-B67F043E29F8}"/>
              </a:ext>
            </a:extLst>
          </p:cNvPr>
          <p:cNvCxnSpPr/>
          <p:nvPr/>
        </p:nvCxnSpPr>
        <p:spPr>
          <a:xfrm>
            <a:off x="6077694" y="4023011"/>
            <a:ext cx="1224951" cy="0"/>
          </a:xfrm>
          <a:prstGeom prst="line">
            <a:avLst/>
          </a:prstGeom>
          <a:ln w="38100">
            <a:solidFill>
              <a:srgbClr val="7C4790"/>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553CBEC1-6C8D-4A06-996B-C7EF3F855143}"/>
              </a:ext>
            </a:extLst>
          </p:cNvPr>
          <p:cNvCxnSpPr/>
          <p:nvPr/>
        </p:nvCxnSpPr>
        <p:spPr>
          <a:xfrm>
            <a:off x="10676627" y="4950915"/>
            <a:ext cx="1224951" cy="0"/>
          </a:xfrm>
          <a:prstGeom prst="line">
            <a:avLst/>
          </a:prstGeom>
          <a:ln w="38100">
            <a:solidFill>
              <a:srgbClr val="7C4790"/>
            </a:solidFill>
          </a:ln>
        </p:spPr>
        <p:style>
          <a:lnRef idx="1">
            <a:schemeClr val="accent1"/>
          </a:lnRef>
          <a:fillRef idx="0">
            <a:schemeClr val="accent1"/>
          </a:fillRef>
          <a:effectRef idx="0">
            <a:schemeClr val="accent1"/>
          </a:effectRef>
          <a:fontRef idx="minor">
            <a:schemeClr val="tx1"/>
          </a:fontRef>
        </p:style>
      </p:cxnSp>
      <p:pic>
        <p:nvPicPr>
          <p:cNvPr id="2050" name="Picture 2" descr="Photo de profil de Pascal Berranger">
            <a:extLst>
              <a:ext uri="{FF2B5EF4-FFF2-40B4-BE49-F238E27FC236}">
                <a16:creationId xmlns:a16="http://schemas.microsoft.com/office/drawing/2014/main" id="{B1295A24-DA09-47AD-B1BC-D8C7F731FFF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35818" y="4996058"/>
            <a:ext cx="1656000" cy="165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98197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D3435F-8518-4904-95DE-154A4B059033}"/>
              </a:ext>
            </a:extLst>
          </p:cNvPr>
          <p:cNvSpPr>
            <a:spLocks noGrp="1"/>
          </p:cNvSpPr>
          <p:nvPr>
            <p:ph type="title"/>
          </p:nvPr>
        </p:nvSpPr>
        <p:spPr>
          <a:xfrm>
            <a:off x="1869627" y="163365"/>
            <a:ext cx="8188774" cy="1325563"/>
          </a:xfrm>
        </p:spPr>
        <p:txBody>
          <a:bodyPr>
            <a:noAutofit/>
          </a:bodyPr>
          <a:lstStyle/>
          <a:p>
            <a:pPr algn="ctr" defTabSz="914400"/>
            <a:r>
              <a:rPr lang="fr-FR" sz="4000" dirty="0">
                <a:solidFill>
                  <a:srgbClr val="1423DE"/>
                </a:solidFill>
              </a:rPr>
              <a:t>2022 : un système électrique résilient face à une crise énergétique inédite</a:t>
            </a:r>
          </a:p>
        </p:txBody>
      </p:sp>
      <p:sp>
        <p:nvSpPr>
          <p:cNvPr id="3" name="Espace réservé du contenu 2">
            <a:extLst>
              <a:ext uri="{FF2B5EF4-FFF2-40B4-BE49-F238E27FC236}">
                <a16:creationId xmlns:a16="http://schemas.microsoft.com/office/drawing/2014/main" id="{FE8451A1-3832-4C8D-A74B-2FD23B7A1CD3}"/>
              </a:ext>
            </a:extLst>
          </p:cNvPr>
          <p:cNvSpPr>
            <a:spLocks noGrp="1"/>
          </p:cNvSpPr>
          <p:nvPr>
            <p:ph idx="4294967295"/>
          </p:nvPr>
        </p:nvSpPr>
        <p:spPr>
          <a:xfrm>
            <a:off x="0" y="1552575"/>
            <a:ext cx="11437938" cy="4754563"/>
          </a:xfrm>
        </p:spPr>
        <p:txBody>
          <a:bodyPr>
            <a:normAutofit fontScale="25000" lnSpcReduction="20000"/>
          </a:bodyPr>
          <a:lstStyle/>
          <a:p>
            <a:pPr marL="228600" indent="-228600" defTabSz="914400">
              <a:lnSpc>
                <a:spcPct val="90000"/>
              </a:lnSpc>
              <a:spcBef>
                <a:spcPts val="1000"/>
              </a:spcBef>
              <a:buFont typeface="Arial" panose="020B0604020202020204" pitchFamily="34" charset="0"/>
              <a:buChar char="•"/>
            </a:pPr>
            <a:r>
              <a:rPr lang="fr-FR" sz="8000" b="1" dirty="0">
                <a:solidFill>
                  <a:schemeClr val="tx2"/>
                </a:solidFill>
              </a:rPr>
              <a:t>L’envolée des prix du gaz, </a:t>
            </a:r>
            <a:r>
              <a:rPr lang="fr-FR" sz="5500" b="1" dirty="0">
                <a:solidFill>
                  <a:schemeClr val="tx2"/>
                </a:solidFill>
              </a:rPr>
              <a:t>soutenue par les menaces sur l’approvisionnement de l'Europe résultant de la guerre menée par la Russie en Ukraine. </a:t>
            </a:r>
          </a:p>
          <a:p>
            <a:pPr marL="228600" indent="-228600" defTabSz="914400">
              <a:lnSpc>
                <a:spcPct val="90000"/>
              </a:lnSpc>
              <a:spcBef>
                <a:spcPts val="1000"/>
              </a:spcBef>
              <a:buFont typeface="Arial" panose="020B0604020202020204" pitchFamily="34" charset="0"/>
              <a:buChar char="•"/>
            </a:pPr>
            <a:endParaRPr lang="fr-FR" sz="4400" b="1" dirty="0">
              <a:solidFill>
                <a:schemeClr val="tx2"/>
              </a:solidFill>
            </a:endParaRPr>
          </a:p>
          <a:p>
            <a:pPr marL="228600" indent="-228600" defTabSz="914400">
              <a:lnSpc>
                <a:spcPct val="90000"/>
              </a:lnSpc>
              <a:spcBef>
                <a:spcPts val="1000"/>
              </a:spcBef>
              <a:buFont typeface="Arial" panose="020B0604020202020204" pitchFamily="34" charset="0"/>
              <a:buChar char="•"/>
            </a:pPr>
            <a:r>
              <a:rPr lang="fr-FR" sz="8000" b="1" dirty="0">
                <a:solidFill>
                  <a:schemeClr val="tx2"/>
                </a:solidFill>
              </a:rPr>
              <a:t>Découverte du phénomène de corrosion sous contrainte</a:t>
            </a:r>
            <a:r>
              <a:rPr lang="fr-FR" sz="5500" b="1" dirty="0">
                <a:solidFill>
                  <a:schemeClr val="tx2"/>
                </a:solidFill>
              </a:rPr>
              <a:t>, qui a conduit à de nombreux arrêts pour contrôles et réparation depuis fin 2021. Elle s’est traduite par une production nucléaire au plus bas depuis 1988, en recul de 30 % par rapport à la moyenne de ces 20 dernières années </a:t>
            </a:r>
          </a:p>
          <a:p>
            <a:pPr marL="228600" indent="-228600" defTabSz="914400">
              <a:lnSpc>
                <a:spcPct val="90000"/>
              </a:lnSpc>
              <a:spcBef>
                <a:spcPts val="1000"/>
              </a:spcBef>
              <a:buFont typeface="Arial" panose="020B0604020202020204" pitchFamily="34" charset="0"/>
              <a:buChar char="•"/>
            </a:pPr>
            <a:endParaRPr lang="fr-FR" sz="4400" b="1" dirty="0">
              <a:solidFill>
                <a:schemeClr val="tx2"/>
              </a:solidFill>
            </a:endParaRPr>
          </a:p>
          <a:p>
            <a:pPr marL="228600" indent="-228600" defTabSz="914400">
              <a:lnSpc>
                <a:spcPct val="90000"/>
              </a:lnSpc>
              <a:spcBef>
                <a:spcPts val="1000"/>
              </a:spcBef>
              <a:buFont typeface="Arial" panose="020B0604020202020204" pitchFamily="34" charset="0"/>
              <a:buChar char="•"/>
            </a:pPr>
            <a:r>
              <a:rPr lang="fr-FR" sz="8000" b="1" dirty="0">
                <a:solidFill>
                  <a:schemeClr val="tx2"/>
                </a:solidFill>
              </a:rPr>
              <a:t>Une sécheresse longue </a:t>
            </a:r>
            <a:r>
              <a:rPr lang="fr-FR" sz="5500" b="1" dirty="0">
                <a:solidFill>
                  <a:schemeClr val="tx2"/>
                </a:solidFill>
              </a:rPr>
              <a:t>sur une large partie de l’Europe. qui a réduit la production hydraulique en France à son plus bas niveau depuis 1976</a:t>
            </a:r>
          </a:p>
          <a:p>
            <a:pPr marL="228600" indent="-228600" defTabSz="914400">
              <a:lnSpc>
                <a:spcPct val="90000"/>
              </a:lnSpc>
              <a:spcBef>
                <a:spcPts val="1000"/>
              </a:spcBef>
              <a:buFont typeface="Arial" panose="020B0604020202020204" pitchFamily="34" charset="0"/>
              <a:buChar char="•"/>
            </a:pPr>
            <a:endParaRPr lang="fr-FR" sz="4400" b="1" dirty="0">
              <a:solidFill>
                <a:schemeClr val="tx2"/>
              </a:solidFill>
            </a:endParaRPr>
          </a:p>
          <a:p>
            <a:pPr marL="228600" indent="-228600" defTabSz="914400">
              <a:lnSpc>
                <a:spcPct val="90000"/>
              </a:lnSpc>
              <a:spcBef>
                <a:spcPts val="1000"/>
              </a:spcBef>
              <a:buFont typeface="Arial" panose="020B0604020202020204" pitchFamily="34" charset="0"/>
              <a:buChar char="•"/>
            </a:pPr>
            <a:r>
              <a:rPr lang="fr-FR" sz="8000" b="1" dirty="0">
                <a:solidFill>
                  <a:schemeClr val="tx2"/>
                </a:solidFill>
              </a:rPr>
              <a:t>Pas de rupture d’approvisionnement</a:t>
            </a:r>
            <a:r>
              <a:rPr lang="fr-FR" sz="5500" b="1" dirty="0">
                <a:solidFill>
                  <a:schemeClr val="tx2"/>
                </a:solidFill>
              </a:rPr>
              <a:t>. Ceci est dû à la diminution structurelle de la demande en électricité en France et dans les pays voisins ainsi qu’à un fonctionnement des échanges de gaz et d’électricité conformes aux règles européennes.</a:t>
            </a:r>
          </a:p>
          <a:p>
            <a:pPr marL="228600" indent="-228600" defTabSz="914400">
              <a:lnSpc>
                <a:spcPct val="90000"/>
              </a:lnSpc>
              <a:spcBef>
                <a:spcPts val="1000"/>
              </a:spcBef>
              <a:buFont typeface="Arial" panose="020B0604020202020204" pitchFamily="34" charset="0"/>
              <a:buChar char="•"/>
            </a:pPr>
            <a:endParaRPr lang="fr-FR" sz="4400" b="1" dirty="0">
              <a:solidFill>
                <a:schemeClr val="tx2"/>
              </a:solidFill>
            </a:endParaRPr>
          </a:p>
          <a:p>
            <a:pPr marL="228600" indent="-228600" defTabSz="914400">
              <a:lnSpc>
                <a:spcPct val="90000"/>
              </a:lnSpc>
              <a:spcBef>
                <a:spcPts val="1000"/>
              </a:spcBef>
              <a:buFont typeface="Arial" panose="020B0604020202020204" pitchFamily="34" charset="0"/>
              <a:buChar char="•"/>
            </a:pPr>
            <a:r>
              <a:rPr lang="fr-FR" sz="8000" b="1" dirty="0">
                <a:solidFill>
                  <a:schemeClr val="tx2"/>
                </a:solidFill>
              </a:rPr>
              <a:t>A partir de septembre</a:t>
            </a:r>
            <a:r>
              <a:rPr lang="fr-FR" sz="5500" b="1" dirty="0">
                <a:solidFill>
                  <a:schemeClr val="tx2"/>
                </a:solidFill>
              </a:rPr>
              <a:t>, la gestion de la crise par les pouvoirs publics, la remise en service d’un grand nombre de réacteurs nucléaires, les températures anormalement hautes pour la saison ou encore le constat de la baisse de la demande et d’un bon fonctionnement des interconnexions ont progressivement réduit les incertitudes.</a:t>
            </a:r>
          </a:p>
          <a:p>
            <a:pPr marL="228600" indent="-228600" defTabSz="914400">
              <a:lnSpc>
                <a:spcPct val="90000"/>
              </a:lnSpc>
              <a:spcBef>
                <a:spcPts val="1000"/>
              </a:spcBef>
              <a:buFont typeface="Arial" panose="020B0604020202020204" pitchFamily="34" charset="0"/>
              <a:buChar char="•"/>
            </a:pPr>
            <a:endParaRPr lang="fr-FR" sz="4400" b="1" dirty="0">
              <a:solidFill>
                <a:schemeClr val="tx2"/>
              </a:solidFill>
            </a:endParaRPr>
          </a:p>
          <a:p>
            <a:pPr marL="228600" indent="-228600" defTabSz="914400">
              <a:lnSpc>
                <a:spcPct val="90000"/>
              </a:lnSpc>
              <a:spcBef>
                <a:spcPts val="1000"/>
              </a:spcBef>
              <a:buFont typeface="Arial" panose="020B0604020202020204" pitchFamily="34" charset="0"/>
              <a:buChar char="•"/>
            </a:pPr>
            <a:r>
              <a:rPr lang="fr-FR" sz="5500" b="1" dirty="0">
                <a:solidFill>
                  <a:schemeClr val="tx2"/>
                </a:solidFill>
              </a:rPr>
              <a:t>Dans ce contexte, il faut noter que </a:t>
            </a:r>
            <a:r>
              <a:rPr lang="fr-FR" sz="8000" b="1" dirty="0">
                <a:solidFill>
                  <a:schemeClr val="tx2"/>
                </a:solidFill>
              </a:rPr>
              <a:t>l’année 2022 n’a pas marqué de pause dans la transition énergétique</a:t>
            </a:r>
            <a:r>
              <a:rPr lang="fr-FR" sz="5500" b="1" dirty="0">
                <a:solidFill>
                  <a:schemeClr val="tx2"/>
                </a:solidFill>
              </a:rPr>
              <a:t>. Avec 5 GW installés, le record de mise en service d’installations renouvelables a été battu.</a:t>
            </a:r>
          </a:p>
          <a:p>
            <a:endParaRPr lang="fr-FR" dirty="0"/>
          </a:p>
        </p:txBody>
      </p:sp>
      <p:pic>
        <p:nvPicPr>
          <p:cNvPr id="4" name="Image 3">
            <a:extLst>
              <a:ext uri="{FF2B5EF4-FFF2-40B4-BE49-F238E27FC236}">
                <a16:creationId xmlns:a16="http://schemas.microsoft.com/office/drawing/2014/main" id="{0AA134F0-3DF6-4B10-ACD0-381AC537F67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9218" y="6518457"/>
            <a:ext cx="774259" cy="158510"/>
          </a:xfrm>
          <a:prstGeom prst="rect">
            <a:avLst/>
          </a:prstGeom>
        </p:spPr>
      </p:pic>
    </p:spTree>
    <p:extLst>
      <p:ext uri="{BB962C8B-B14F-4D97-AF65-F5344CB8AC3E}">
        <p14:creationId xmlns:p14="http://schemas.microsoft.com/office/powerpoint/2010/main" val="3720779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F39373A9-E349-430E-98B5-D5846043EB32}"/>
              </a:ext>
            </a:extLst>
          </p:cNvPr>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548481" y="685800"/>
            <a:ext cx="11095037" cy="5486400"/>
          </a:xfrm>
        </p:spPr>
      </p:pic>
      <p:pic>
        <p:nvPicPr>
          <p:cNvPr id="4" name="Image 3">
            <a:extLst>
              <a:ext uri="{FF2B5EF4-FFF2-40B4-BE49-F238E27FC236}">
                <a16:creationId xmlns:a16="http://schemas.microsoft.com/office/drawing/2014/main" id="{60D0FE4E-AAEB-4E2E-BB51-0D08D111E8D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9218" y="6518457"/>
            <a:ext cx="774259" cy="158510"/>
          </a:xfrm>
          <a:prstGeom prst="rect">
            <a:avLst/>
          </a:prstGeom>
        </p:spPr>
      </p:pic>
    </p:spTree>
    <p:extLst>
      <p:ext uri="{BB962C8B-B14F-4D97-AF65-F5344CB8AC3E}">
        <p14:creationId xmlns:p14="http://schemas.microsoft.com/office/powerpoint/2010/main" val="2834924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1"/>
          </p:nvPr>
        </p:nvSpPr>
        <p:spPr/>
        <p:txBody>
          <a:bodyPr/>
          <a:lstStyle/>
          <a:p>
            <a:r>
              <a:rPr lang="fr-FR" dirty="0"/>
              <a:t>  </a:t>
            </a:r>
          </a:p>
        </p:txBody>
      </p:sp>
      <p:pic>
        <p:nvPicPr>
          <p:cNvPr id="5" name="Imag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9918" y="146181"/>
            <a:ext cx="11952163" cy="6565637"/>
          </a:xfrm>
          <a:prstGeom prst="rect">
            <a:avLst/>
          </a:prstGeom>
        </p:spPr>
      </p:pic>
      <p:pic>
        <p:nvPicPr>
          <p:cNvPr id="1026" name="Image 1"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45056" y="312334"/>
            <a:ext cx="891773" cy="92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846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AFE43EC1-8AB8-4A81-8CB6-25FE40D43D5C}"/>
              </a:ext>
            </a:extLst>
          </p:cNvPr>
          <p:cNvSpPr>
            <a:spLocks noGrp="1"/>
          </p:cNvSpPr>
          <p:nvPr>
            <p:ph type="sldNum" sz="quarter" idx="21"/>
          </p:nvPr>
        </p:nvSpPr>
        <p:spPr>
          <a:xfrm>
            <a:off x="11203781" y="6514718"/>
            <a:ext cx="465150" cy="154849"/>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6B54B0F7-55DD-40D6-B7F4-70B586885C0B}" type="slidenum">
              <a:rPr kumimoji="0" lang="fr-FR" sz="750" b="1" i="0" u="none" strike="noStrike" kern="1200" cap="none" spc="0" normalizeH="0" baseline="0" noProof="0" smtClean="0">
                <a:ln>
                  <a:noFill/>
                </a:ln>
                <a:solidFill>
                  <a:srgbClr val="1423DC"/>
                </a:solidFill>
                <a:effectLst/>
                <a:uLnTx/>
                <a:uFillTx/>
                <a:latin typeface="Enedis"/>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26</a:t>
            </a:fld>
            <a:endParaRPr kumimoji="0" lang="fr-FR" sz="750" b="1" i="0" u="none" strike="noStrike" kern="1200" cap="none" spc="0" normalizeH="0" baseline="0" noProof="0">
              <a:ln>
                <a:noFill/>
              </a:ln>
              <a:solidFill>
                <a:srgbClr val="1423DC"/>
              </a:solidFill>
              <a:effectLst/>
              <a:uLnTx/>
              <a:uFillTx/>
              <a:latin typeface="Enedis"/>
              <a:ea typeface="+mn-ea"/>
              <a:cs typeface="+mn-cs"/>
            </a:endParaRPr>
          </a:p>
        </p:txBody>
      </p:sp>
      <p:sp>
        <p:nvSpPr>
          <p:cNvPr id="5" name="Titre 4">
            <a:extLst>
              <a:ext uri="{FF2B5EF4-FFF2-40B4-BE49-F238E27FC236}">
                <a16:creationId xmlns:a16="http://schemas.microsoft.com/office/drawing/2014/main" id="{962648F8-A629-4DC0-BF14-59FCD2D83DAB}"/>
              </a:ext>
            </a:extLst>
          </p:cNvPr>
          <p:cNvSpPr>
            <a:spLocks noGrp="1"/>
          </p:cNvSpPr>
          <p:nvPr>
            <p:ph type="title"/>
          </p:nvPr>
        </p:nvSpPr>
        <p:spPr>
          <a:xfrm>
            <a:off x="1442400" y="823896"/>
            <a:ext cx="9761381" cy="517065"/>
          </a:xfrm>
        </p:spPr>
        <p:txBody>
          <a:bodyPr>
            <a:normAutofit fontScale="90000"/>
          </a:bodyPr>
          <a:lstStyle/>
          <a:p>
            <a:r>
              <a:rPr lang="fr-FR" sz="2000" b="1" dirty="0">
                <a:solidFill>
                  <a:srgbClr val="1423DE"/>
                </a:solidFill>
                <a:latin typeface="Roboto"/>
              </a:rPr>
              <a:t>En raccordant consommateurs et producteurs, le Réseau Public de Distribution permet à chacun de bénéficier du système électrique français et européen.</a:t>
            </a:r>
          </a:p>
        </p:txBody>
      </p:sp>
      <p:sp>
        <p:nvSpPr>
          <p:cNvPr id="23" name="Espace réservé du texte 13"/>
          <p:cNvSpPr>
            <a:spLocks noGrp="1"/>
          </p:cNvSpPr>
          <p:nvPr>
            <p:ph type="body" sz="quarter" idx="21"/>
          </p:nvPr>
        </p:nvSpPr>
        <p:spPr>
          <a:xfrm>
            <a:off x="1442400" y="433094"/>
            <a:ext cx="8478114" cy="234744"/>
          </a:xfrm>
        </p:spPr>
        <p:txBody>
          <a:bodyPr vert="horz" wrap="square" lIns="0" tIns="0" rIns="0" bIns="0" rtlCol="0">
            <a:spAutoFit/>
          </a:bodyPr>
          <a:lstStyle/>
          <a:p>
            <a:pPr algn="l" defTabSz="914377">
              <a:lnSpc>
                <a:spcPct val="101000"/>
              </a:lnSpc>
              <a:buFont typeface="Arial" panose="020B0604020202020204" pitchFamily="34" charset="0"/>
              <a:buNone/>
              <a:tabLst>
                <a:tab pos="266700" algn="l"/>
              </a:tabLst>
            </a:pPr>
            <a:r>
              <a:rPr lang="fr-FR" sz="1600" b="0" dirty="0">
                <a:solidFill>
                  <a:schemeClr val="tx1"/>
                </a:solidFill>
                <a:latin typeface="Enedis Light" pitchFamily="50" charset="0"/>
              </a:rPr>
              <a:t>Le chemin de l’électricité</a:t>
            </a:r>
          </a:p>
        </p:txBody>
      </p:sp>
      <p:sp>
        <p:nvSpPr>
          <p:cNvPr id="24" name="Rectangle 23"/>
          <p:cNvSpPr/>
          <p:nvPr/>
        </p:nvSpPr>
        <p:spPr>
          <a:xfrm>
            <a:off x="937738" y="527066"/>
            <a:ext cx="360000" cy="46800"/>
          </a:xfrm>
          <a:prstGeom prst="rect">
            <a:avLst/>
          </a:prstGeom>
          <a:solidFill>
            <a:schemeClr val="accent4"/>
          </a:solidFill>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Public Sans Light"/>
              <a:ea typeface="+mn-ea"/>
              <a:cs typeface="+mn-cs"/>
            </a:endParaRPr>
          </a:p>
        </p:txBody>
      </p:sp>
      <p:sp>
        <p:nvSpPr>
          <p:cNvPr id="25" name="Rectangle 24"/>
          <p:cNvSpPr/>
          <p:nvPr/>
        </p:nvSpPr>
        <p:spPr>
          <a:xfrm>
            <a:off x="1117738" y="930674"/>
            <a:ext cx="180000" cy="46800"/>
          </a:xfrm>
          <a:prstGeom prst="rect">
            <a:avLst/>
          </a:prstGeom>
          <a:solidFill>
            <a:schemeClr val="accent4"/>
          </a:solidFill>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Public Sans Light"/>
              <a:ea typeface="+mn-ea"/>
              <a:cs typeface="+mn-cs"/>
            </a:endParaRPr>
          </a:p>
        </p:txBody>
      </p:sp>
      <p:pic>
        <p:nvPicPr>
          <p:cNvPr id="6" name="Imag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7737" y="1497019"/>
            <a:ext cx="9138033" cy="4831210"/>
          </a:xfrm>
          <a:prstGeom prst="rect">
            <a:avLst/>
          </a:prstGeom>
        </p:spPr>
      </p:pic>
      <p:pic>
        <p:nvPicPr>
          <p:cNvPr id="8" name="Image 7">
            <a:extLst>
              <a:ext uri="{FF2B5EF4-FFF2-40B4-BE49-F238E27FC236}">
                <a16:creationId xmlns:a16="http://schemas.microsoft.com/office/drawing/2014/main" id="{B6B5E3F5-C999-486D-950C-D8AC5AAC7F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9218" y="6518457"/>
            <a:ext cx="774259" cy="158510"/>
          </a:xfrm>
          <a:prstGeom prst="rect">
            <a:avLst/>
          </a:prstGeom>
        </p:spPr>
      </p:pic>
    </p:spTree>
    <p:extLst>
      <p:ext uri="{BB962C8B-B14F-4D97-AF65-F5344CB8AC3E}">
        <p14:creationId xmlns:p14="http://schemas.microsoft.com/office/powerpoint/2010/main" val="3070069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1"/>
          </p:nvPr>
        </p:nvSpPr>
        <p:spPr/>
        <p:txBody>
          <a:bodyPr/>
          <a:lstStyle/>
          <a:p>
            <a:r>
              <a:rPr lang="fr-FR" dirty="0"/>
              <a:t> </a:t>
            </a:r>
          </a:p>
        </p:txBody>
      </p:sp>
      <p:pic>
        <p:nvPicPr>
          <p:cNvPr id="5" name="Imag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9837" y="143933"/>
            <a:ext cx="11801188" cy="6525634"/>
          </a:xfrm>
          <a:prstGeom prst="rect">
            <a:avLst/>
          </a:prstGeom>
        </p:spPr>
      </p:pic>
      <p:pic>
        <p:nvPicPr>
          <p:cNvPr id="6" name="Image 1"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45056" y="312334"/>
            <a:ext cx="891773" cy="92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307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1"/>
          </p:nvPr>
        </p:nvSpPr>
        <p:spPr/>
        <p:txBody>
          <a:bodyPr/>
          <a:lstStyle/>
          <a:p>
            <a:fld id="{6B54B0F7-55DD-40D6-B7F4-70B586885C0B}" type="slidenum">
              <a:rPr lang="fr-FR" smtClean="0"/>
              <a:pPr/>
              <a:t>28</a:t>
            </a:fld>
            <a:endParaRPr lang="fr-FR"/>
          </a:p>
        </p:txBody>
      </p:sp>
      <p:sp>
        <p:nvSpPr>
          <p:cNvPr id="9" name="ZoneTexte 8"/>
          <p:cNvSpPr txBox="1"/>
          <p:nvPr/>
        </p:nvSpPr>
        <p:spPr>
          <a:xfrm>
            <a:off x="8164286" y="1032643"/>
            <a:ext cx="4027714" cy="4616648"/>
          </a:xfrm>
          <a:prstGeom prst="rect">
            <a:avLst/>
          </a:prstGeom>
          <a:noFill/>
        </p:spPr>
        <p:txBody>
          <a:bodyPr wrap="square" rtlCol="0">
            <a:spAutoFit/>
          </a:bodyPr>
          <a:lstStyle/>
          <a:p>
            <a:pPr algn="ctr"/>
            <a:r>
              <a:rPr lang="fr-FR" sz="2000" b="1" dirty="0">
                <a:solidFill>
                  <a:schemeClr val="bg1"/>
                </a:solidFill>
              </a:rPr>
              <a:t>Corps d’hypothèses retenu</a:t>
            </a:r>
          </a:p>
          <a:p>
            <a:pPr algn="ctr"/>
            <a:endParaRPr lang="fr-FR" b="1" dirty="0">
              <a:solidFill>
                <a:schemeClr val="bg1"/>
              </a:solidFill>
            </a:endParaRPr>
          </a:p>
          <a:p>
            <a:pPr algn="ctr"/>
            <a:endParaRPr lang="fr-FR" sz="1600" dirty="0">
              <a:solidFill>
                <a:schemeClr val="bg1"/>
              </a:solidFill>
              <a:latin typeface="+mj-lt"/>
            </a:endParaRPr>
          </a:p>
          <a:p>
            <a:pPr algn="ctr"/>
            <a:r>
              <a:rPr lang="fr-FR" sz="1600" b="1" dirty="0">
                <a:solidFill>
                  <a:schemeClr val="accent1">
                    <a:lumMod val="40000"/>
                    <a:lumOff val="60000"/>
                  </a:schemeClr>
                </a:solidFill>
              </a:rPr>
              <a:t>Maille nationale au périmètre de la maîtrise d’ouvrage d’</a:t>
            </a:r>
            <a:r>
              <a:rPr lang="fr-FR" sz="1600" b="1" dirty="0" err="1">
                <a:solidFill>
                  <a:schemeClr val="accent1">
                    <a:lumMod val="40000"/>
                    <a:lumOff val="60000"/>
                  </a:schemeClr>
                </a:solidFill>
              </a:rPr>
              <a:t>Enedis</a:t>
            </a:r>
            <a:endParaRPr lang="fr-FR" sz="1600" b="1" dirty="0">
              <a:solidFill>
                <a:schemeClr val="accent1">
                  <a:lumMod val="40000"/>
                  <a:lumOff val="60000"/>
                </a:schemeClr>
              </a:solidFill>
            </a:endParaRPr>
          </a:p>
          <a:p>
            <a:pPr algn="ctr"/>
            <a:r>
              <a:rPr lang="fr-FR" sz="1600" b="1" dirty="0">
                <a:solidFill>
                  <a:schemeClr val="accent1">
                    <a:lumMod val="40000"/>
                    <a:lumOff val="60000"/>
                  </a:schemeClr>
                </a:solidFill>
              </a:rPr>
              <a:t>Vision à 5 ans et à 10 ans</a:t>
            </a:r>
          </a:p>
          <a:p>
            <a:pPr algn="ctr"/>
            <a:endParaRPr lang="fr-FR" sz="1600" dirty="0">
              <a:solidFill>
                <a:schemeClr val="bg1"/>
              </a:solidFill>
            </a:endParaRPr>
          </a:p>
          <a:p>
            <a:pPr algn="ctr"/>
            <a:r>
              <a:rPr lang="fr-FR" sz="1600" dirty="0">
                <a:solidFill>
                  <a:schemeClr val="accent2">
                    <a:lumMod val="40000"/>
                    <a:lumOff val="60000"/>
                  </a:schemeClr>
                </a:solidFill>
              </a:rPr>
              <a:t>Scénario basé sur la </a:t>
            </a:r>
            <a:r>
              <a:rPr lang="fr-FR" sz="1600" b="1" dirty="0">
                <a:solidFill>
                  <a:schemeClr val="accent2">
                    <a:lumMod val="40000"/>
                    <a:lumOff val="60000"/>
                  </a:schemeClr>
                </a:solidFill>
              </a:rPr>
              <a:t>PPE 2019 </a:t>
            </a:r>
            <a:r>
              <a:rPr lang="fr-FR" sz="1600" dirty="0">
                <a:solidFill>
                  <a:schemeClr val="accent2">
                    <a:lumMod val="40000"/>
                    <a:lumOff val="60000"/>
                  </a:schemeClr>
                </a:solidFill>
              </a:rPr>
              <a:t>et le scénario N1 de Futurs énergétiques 2050 de RTE, publié fin 2021</a:t>
            </a:r>
          </a:p>
          <a:p>
            <a:pPr algn="ctr"/>
            <a:endParaRPr lang="fr-FR" sz="1600" dirty="0">
              <a:solidFill>
                <a:schemeClr val="bg1"/>
              </a:solidFill>
              <a:latin typeface="+mj-lt"/>
            </a:endParaRPr>
          </a:p>
          <a:p>
            <a:pPr algn="ctr"/>
            <a:endParaRPr lang="fr-FR" sz="1600" dirty="0">
              <a:solidFill>
                <a:schemeClr val="bg1"/>
              </a:solidFill>
              <a:latin typeface="+mj-lt"/>
            </a:endParaRPr>
          </a:p>
          <a:p>
            <a:pPr algn="ctr"/>
            <a:r>
              <a:rPr lang="fr-FR" sz="1600" b="1" dirty="0">
                <a:solidFill>
                  <a:schemeClr val="accent3">
                    <a:lumMod val="40000"/>
                    <a:lumOff val="60000"/>
                  </a:schemeClr>
                </a:solidFill>
              </a:rPr>
              <a:t>Les évolutions notables postérieures à la PPE 2019 </a:t>
            </a:r>
            <a:r>
              <a:rPr lang="fr-FR" sz="1600" dirty="0">
                <a:solidFill>
                  <a:schemeClr val="accent3">
                    <a:lumMod val="40000"/>
                    <a:lumOff val="60000"/>
                  </a:schemeClr>
                </a:solidFill>
              </a:rPr>
              <a:t>(Décret S21 pour la production PV BT&gt; 36kVA) </a:t>
            </a:r>
            <a:r>
              <a:rPr lang="fr-FR" sz="1600" b="1" dirty="0">
                <a:solidFill>
                  <a:schemeClr val="accent3">
                    <a:lumMod val="40000"/>
                    <a:lumOff val="60000"/>
                  </a:schemeClr>
                </a:solidFill>
              </a:rPr>
              <a:t>ou annoncées</a:t>
            </a:r>
            <a:r>
              <a:rPr lang="fr-FR" sz="1600" dirty="0">
                <a:solidFill>
                  <a:schemeClr val="accent3">
                    <a:lumMod val="40000"/>
                    <a:lumOff val="60000"/>
                  </a:schemeClr>
                </a:solidFill>
              </a:rPr>
              <a:t> (Déclaration du Président de la République à Belfort ; SFEC puis nouvelle PPE ; </a:t>
            </a:r>
            <a:r>
              <a:rPr lang="fr-FR" sz="1600" dirty="0" err="1">
                <a:solidFill>
                  <a:schemeClr val="accent3">
                    <a:lumMod val="40000"/>
                    <a:lumOff val="60000"/>
                  </a:schemeClr>
                </a:solidFill>
              </a:rPr>
              <a:t>RepowerEU</a:t>
            </a:r>
            <a:r>
              <a:rPr lang="fr-FR" sz="1600" dirty="0">
                <a:solidFill>
                  <a:schemeClr val="accent3">
                    <a:lumMod val="40000"/>
                    <a:lumOff val="60000"/>
                  </a:schemeClr>
                </a:solidFill>
              </a:rPr>
              <a:t>) </a:t>
            </a:r>
            <a:r>
              <a:rPr lang="fr-FR" sz="1600" b="1" dirty="0">
                <a:solidFill>
                  <a:schemeClr val="accent3">
                    <a:lumMod val="40000"/>
                    <a:lumOff val="60000"/>
                  </a:schemeClr>
                </a:solidFill>
              </a:rPr>
              <a:t>ne sont pas prises en compte dans cette évaluation</a:t>
            </a:r>
          </a:p>
        </p:txBody>
      </p:sp>
      <p:pic>
        <p:nvPicPr>
          <p:cNvPr id="14" name="Image 13"/>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278" y="948026"/>
            <a:ext cx="7989764" cy="3497314"/>
          </a:xfrm>
          <a:prstGeom prst="rect">
            <a:avLst/>
          </a:prstGeom>
        </p:spPr>
      </p:pic>
      <p:sp>
        <p:nvSpPr>
          <p:cNvPr id="3" name="Titre 2"/>
          <p:cNvSpPr>
            <a:spLocks noGrp="1"/>
          </p:cNvSpPr>
          <p:nvPr>
            <p:ph type="title"/>
          </p:nvPr>
        </p:nvSpPr>
        <p:spPr>
          <a:xfrm>
            <a:off x="493391" y="488357"/>
            <a:ext cx="7357919" cy="258532"/>
          </a:xfrm>
        </p:spPr>
        <p:txBody>
          <a:bodyPr>
            <a:noAutofit/>
          </a:bodyPr>
          <a:lstStyle/>
          <a:p>
            <a:r>
              <a:rPr lang="fr-FR" sz="2000" b="1" dirty="0">
                <a:solidFill>
                  <a:srgbClr val="1423DE"/>
                </a:solidFill>
                <a:latin typeface="Roboto"/>
              </a:rPr>
              <a:t>Scénario de la Transition Energétique - Maille </a:t>
            </a:r>
            <a:r>
              <a:rPr lang="fr-FR" sz="2000" b="1" dirty="0" err="1">
                <a:solidFill>
                  <a:srgbClr val="1423DE"/>
                </a:solidFill>
                <a:latin typeface="Roboto"/>
              </a:rPr>
              <a:t>Enedis</a:t>
            </a:r>
            <a:endParaRPr lang="fr-FR" sz="2000" b="1" dirty="0">
              <a:solidFill>
                <a:srgbClr val="1423DE"/>
              </a:solidFill>
              <a:latin typeface="Roboto"/>
            </a:endParaRPr>
          </a:p>
        </p:txBody>
      </p:sp>
      <p:sp>
        <p:nvSpPr>
          <p:cNvPr id="7" name="Titre 2"/>
          <p:cNvSpPr txBox="1">
            <a:spLocks/>
          </p:cNvSpPr>
          <p:nvPr/>
        </p:nvSpPr>
        <p:spPr>
          <a:xfrm>
            <a:off x="241069" y="4964024"/>
            <a:ext cx="7610241" cy="517065"/>
          </a:xfrm>
          <a:prstGeom prst="rect">
            <a:avLst/>
          </a:prstGeom>
        </p:spPr>
        <p:txBody>
          <a:bodyPr vert="horz" wrap="square" lIns="0" tIns="0" rIns="0" bIns="0" rtlCol="0" anchor="t">
            <a:spAutoFit/>
          </a:bodyPr>
          <a:lstStyle>
            <a:lvl1pPr algn="l" defTabSz="914377" rtl="0" eaLnBrk="1" latinLnBrk="0" hangingPunct="1">
              <a:lnSpc>
                <a:spcPct val="84000"/>
              </a:lnSpc>
              <a:spcBef>
                <a:spcPct val="0"/>
              </a:spcBef>
              <a:buNone/>
              <a:defRPr sz="3450" b="1" kern="1200">
                <a:solidFill>
                  <a:schemeClr val="tx2"/>
                </a:solidFill>
                <a:latin typeface="+mj-lt"/>
                <a:ea typeface="+mj-ea"/>
                <a:cs typeface="+mj-cs"/>
              </a:defRPr>
            </a:lvl1pPr>
          </a:lstStyle>
          <a:p>
            <a:r>
              <a:rPr lang="fr-FR" sz="2000" dirty="0"/>
              <a:t>La cible 2040 de ce scénario avoisine 110 GW d’ENR raccordés sur le Réseau Public d’électricité exploité par </a:t>
            </a:r>
            <a:r>
              <a:rPr lang="fr-FR" sz="2000" dirty="0" err="1"/>
              <a:t>Enedis</a:t>
            </a:r>
            <a:r>
              <a:rPr lang="fr-FR" sz="2000" dirty="0"/>
              <a:t>.</a:t>
            </a:r>
          </a:p>
        </p:txBody>
      </p:sp>
      <p:sp>
        <p:nvSpPr>
          <p:cNvPr id="11" name="Rectangle à coins arrondis 10"/>
          <p:cNvSpPr/>
          <p:nvPr/>
        </p:nvSpPr>
        <p:spPr>
          <a:xfrm>
            <a:off x="2612026" y="5741625"/>
            <a:ext cx="5395772" cy="889790"/>
          </a:xfrm>
          <a:prstGeom prst="roundRect">
            <a:avLst>
              <a:gd name="adj" fmla="val 15158"/>
            </a:avLst>
          </a:prstGeom>
          <a:solidFill>
            <a:schemeClr val="accent5">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216000" lvl="1">
              <a:spcBef>
                <a:spcPts val="600"/>
              </a:spcBef>
            </a:pPr>
            <a:r>
              <a:rPr lang="fr-FR" sz="1200" b="1" kern="0" spc="-30" dirty="0">
                <a:solidFill>
                  <a:schemeClr val="tx1"/>
                </a:solidFill>
                <a:sym typeface="Wingdings" panose="05000000000000000000" pitchFamily="2" charset="2"/>
              </a:rPr>
              <a:t>Point d’attention: la capacité installée de 110 GW sera très supérieure à la consommation sur le RPD </a:t>
            </a:r>
            <a:r>
              <a:rPr lang="fr-FR" sz="1200" kern="0" spc="-30" dirty="0">
                <a:solidFill>
                  <a:schemeClr val="tx1"/>
                </a:solidFill>
                <a:sym typeface="Wingdings" panose="05000000000000000000" pitchFamily="2" charset="2"/>
              </a:rPr>
              <a:t>(43 GW le 15 août 2021 à midi)</a:t>
            </a:r>
            <a:r>
              <a:rPr lang="fr-FR" sz="1200" b="1" kern="0" spc="-30" dirty="0">
                <a:solidFill>
                  <a:schemeClr val="tx1"/>
                </a:solidFill>
                <a:sym typeface="Wingdings" panose="05000000000000000000" pitchFamily="2" charset="2"/>
              </a:rPr>
              <a:t>, soit plus de  60 GW à gérer </a:t>
            </a:r>
            <a:r>
              <a:rPr lang="fr-FR" sz="1200" b="1" kern="0" dirty="0">
                <a:solidFill>
                  <a:schemeClr val="tx1"/>
                </a:solidFill>
              </a:rPr>
              <a:t>par des solutions </a:t>
            </a:r>
            <a:r>
              <a:rPr lang="fr-FR" sz="1200" kern="0" spc="-30" dirty="0">
                <a:solidFill>
                  <a:schemeClr val="tx1"/>
                </a:solidFill>
                <a:sym typeface="Wingdings" panose="05000000000000000000" pitchFamily="2" charset="2"/>
              </a:rPr>
              <a:t>(</a:t>
            </a:r>
            <a:r>
              <a:rPr lang="fr-FR" sz="1200" kern="0" dirty="0">
                <a:solidFill>
                  <a:schemeClr val="tx1"/>
                </a:solidFill>
              </a:rPr>
              <a:t>stockage, production d’hydrogène…) </a:t>
            </a:r>
            <a:r>
              <a:rPr lang="fr-FR" sz="1200" b="1" kern="0" dirty="0">
                <a:solidFill>
                  <a:schemeClr val="tx1"/>
                </a:solidFill>
              </a:rPr>
              <a:t>et une bonne coopération avec RTE, condition nécessaire de réussite.</a:t>
            </a:r>
            <a:endParaRPr lang="fr-FR" sz="1200" kern="0" spc="-30" dirty="0">
              <a:solidFill>
                <a:schemeClr val="tx1"/>
              </a:solidFill>
              <a:sym typeface="Wingdings" panose="05000000000000000000" pitchFamily="2" charset="2"/>
            </a:endParaRPr>
          </a:p>
        </p:txBody>
      </p:sp>
      <p:pic>
        <p:nvPicPr>
          <p:cNvPr id="8" name="Image 7">
            <a:extLst>
              <a:ext uri="{FF2B5EF4-FFF2-40B4-BE49-F238E27FC236}">
                <a16:creationId xmlns:a16="http://schemas.microsoft.com/office/drawing/2014/main" id="{CCC7D4A9-7D1C-440C-9284-20C5AFEA9C6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9218" y="6518457"/>
            <a:ext cx="774259" cy="158510"/>
          </a:xfrm>
          <a:prstGeom prst="rect">
            <a:avLst/>
          </a:prstGeom>
        </p:spPr>
      </p:pic>
    </p:spTree>
    <p:extLst>
      <p:ext uri="{BB962C8B-B14F-4D97-AF65-F5344CB8AC3E}">
        <p14:creationId xmlns:p14="http://schemas.microsoft.com/office/powerpoint/2010/main" val="76774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3136006" cy="6858000"/>
            <a:chOff x="0" y="0"/>
            <a:chExt cx="4943855" cy="6858000"/>
          </a:xfrm>
        </p:grpSpPr>
        <p:pic>
          <p:nvPicPr>
            <p:cNvPr id="3" name="object 3"/>
            <p:cNvPicPr/>
            <p:nvPr/>
          </p:nvPicPr>
          <p:blipFill>
            <a:blip r:embed="rId3" cstate="screen">
              <a:extLst>
                <a:ext uri="{28A0092B-C50C-407E-A947-70E740481C1C}">
                  <a14:useLocalDpi xmlns:a14="http://schemas.microsoft.com/office/drawing/2010/main"/>
                </a:ext>
              </a:extLst>
            </a:blip>
            <a:stretch>
              <a:fillRect/>
            </a:stretch>
          </p:blipFill>
          <p:spPr>
            <a:xfrm>
              <a:off x="0" y="0"/>
              <a:ext cx="4943855" cy="6857996"/>
            </a:xfrm>
            <a:prstGeom prst="rect">
              <a:avLst/>
            </a:prstGeom>
          </p:spPr>
        </p:pic>
        <p:pic>
          <p:nvPicPr>
            <p:cNvPr id="4" name="object 4"/>
            <p:cNvPicPr/>
            <p:nvPr/>
          </p:nvPicPr>
          <p:blipFill>
            <a:blip r:embed="rId4" cstate="screen">
              <a:extLst>
                <a:ext uri="{28A0092B-C50C-407E-A947-70E740481C1C}">
                  <a14:useLocalDpi xmlns:a14="http://schemas.microsoft.com/office/drawing/2010/main"/>
                </a:ext>
              </a:extLst>
            </a:blip>
            <a:stretch>
              <a:fillRect/>
            </a:stretch>
          </p:blipFill>
          <p:spPr>
            <a:xfrm>
              <a:off x="117347" y="6045706"/>
              <a:ext cx="1028700" cy="685800"/>
            </a:xfrm>
            <a:prstGeom prst="rect">
              <a:avLst/>
            </a:prstGeom>
          </p:spPr>
        </p:pic>
        <p:sp>
          <p:nvSpPr>
            <p:cNvPr id="5" name="object 5"/>
            <p:cNvSpPr/>
            <p:nvPr/>
          </p:nvSpPr>
          <p:spPr>
            <a:xfrm>
              <a:off x="3572255" y="0"/>
              <a:ext cx="1371600" cy="6858000"/>
            </a:xfrm>
            <a:custGeom>
              <a:avLst/>
              <a:gdLst/>
              <a:ahLst/>
              <a:cxnLst/>
              <a:rect l="l" t="t" r="r" b="b"/>
              <a:pathLst>
                <a:path w="1371600" h="6858000">
                  <a:moveTo>
                    <a:pt x="1371600" y="0"/>
                  </a:moveTo>
                  <a:lnTo>
                    <a:pt x="0" y="0"/>
                  </a:lnTo>
                  <a:lnTo>
                    <a:pt x="0" y="6858000"/>
                  </a:lnTo>
                  <a:lnTo>
                    <a:pt x="1371600" y="6858000"/>
                  </a:lnTo>
                  <a:lnTo>
                    <a:pt x="1371600" y="0"/>
                  </a:lnTo>
                  <a:close/>
                </a:path>
              </a:pathLst>
            </a:custGeom>
            <a:solidFill>
              <a:srgbClr val="4F9E30">
                <a:alpha val="90194"/>
              </a:srgbClr>
            </a:solidFill>
          </p:spPr>
          <p:txBody>
            <a:bodyPr wrap="square" lIns="0" tIns="0" rIns="0" bIns="0" rtlCol="0"/>
            <a:lstStyle/>
            <a:p>
              <a:endParaRPr dirty="0"/>
            </a:p>
          </p:txBody>
        </p:sp>
      </p:grpSp>
      <p:sp>
        <p:nvSpPr>
          <p:cNvPr id="7" name="object 7"/>
          <p:cNvSpPr txBox="1">
            <a:spLocks noGrp="1"/>
          </p:cNvSpPr>
          <p:nvPr>
            <p:ph type="title"/>
          </p:nvPr>
        </p:nvSpPr>
        <p:spPr>
          <a:xfrm>
            <a:off x="4710062" y="409085"/>
            <a:ext cx="7243400" cy="475130"/>
          </a:xfrm>
          <a:prstGeom prst="rect">
            <a:avLst/>
          </a:prstGeom>
        </p:spPr>
        <p:txBody>
          <a:bodyPr vert="horz" wrap="square" lIns="0" tIns="64135" rIns="0" bIns="0" rtlCol="0">
            <a:spAutoFit/>
          </a:bodyPr>
          <a:lstStyle/>
          <a:p>
            <a:pPr marL="12700" marR="5080" indent="144780" algn="r">
              <a:lnSpc>
                <a:spcPts val="3240"/>
              </a:lnSpc>
              <a:spcBef>
                <a:spcPts val="505"/>
              </a:spcBef>
            </a:pPr>
            <a:r>
              <a:rPr sz="2700" b="1" dirty="0">
                <a:solidFill>
                  <a:srgbClr val="001A6F"/>
                </a:solidFill>
                <a:latin typeface="Work Sans SemiBold"/>
              </a:rPr>
              <a:t>Les </a:t>
            </a:r>
            <a:r>
              <a:rPr sz="2700" b="1" spc="-25" dirty="0">
                <a:solidFill>
                  <a:srgbClr val="4F9E30"/>
                </a:solidFill>
                <a:latin typeface="Work Sans SemiBold"/>
              </a:rPr>
              <a:t>composantes</a:t>
            </a:r>
            <a:r>
              <a:rPr sz="2700" b="1" dirty="0">
                <a:solidFill>
                  <a:srgbClr val="00B0F0"/>
                </a:solidFill>
                <a:latin typeface="Work Sans SemiBold"/>
              </a:rPr>
              <a:t> </a:t>
            </a:r>
            <a:r>
              <a:rPr sz="2700" b="1" dirty="0">
                <a:solidFill>
                  <a:srgbClr val="001A6F"/>
                </a:solidFill>
                <a:latin typeface="Work Sans SemiBold"/>
              </a:rPr>
              <a:t>de la facture </a:t>
            </a:r>
            <a:r>
              <a:rPr sz="2700" b="1" dirty="0" err="1">
                <a:solidFill>
                  <a:srgbClr val="001A6F"/>
                </a:solidFill>
                <a:latin typeface="Work Sans SemiBold"/>
              </a:rPr>
              <a:t>électricité</a:t>
            </a:r>
            <a:endParaRPr sz="2700" b="1" dirty="0">
              <a:solidFill>
                <a:srgbClr val="001A6F"/>
              </a:solidFill>
              <a:latin typeface="Work Sans SemiBold"/>
            </a:endParaRPr>
          </a:p>
        </p:txBody>
      </p:sp>
      <p:sp>
        <p:nvSpPr>
          <p:cNvPr id="8" name="object 8"/>
          <p:cNvSpPr/>
          <p:nvPr/>
        </p:nvSpPr>
        <p:spPr>
          <a:xfrm flipV="1">
            <a:off x="10243834" y="866016"/>
            <a:ext cx="1709628" cy="45719"/>
          </a:xfrm>
          <a:custGeom>
            <a:avLst/>
            <a:gdLst/>
            <a:ahLst/>
            <a:cxnLst/>
            <a:rect l="l" t="t" r="r" b="b"/>
            <a:pathLst>
              <a:path w="1052195">
                <a:moveTo>
                  <a:pt x="0" y="0"/>
                </a:moveTo>
                <a:lnTo>
                  <a:pt x="1052195" y="0"/>
                </a:lnTo>
              </a:path>
            </a:pathLst>
          </a:custGeom>
          <a:ln w="57150">
            <a:solidFill>
              <a:srgbClr val="4F9E30"/>
            </a:solidFill>
          </a:ln>
        </p:spPr>
        <p:txBody>
          <a:bodyPr wrap="square" lIns="0" tIns="0" rIns="0" bIns="0" rtlCol="0"/>
          <a:lstStyle/>
          <a:p>
            <a:endParaRPr/>
          </a:p>
        </p:txBody>
      </p:sp>
      <p:sp>
        <p:nvSpPr>
          <p:cNvPr id="9" name="object 9"/>
          <p:cNvSpPr txBox="1"/>
          <p:nvPr/>
        </p:nvSpPr>
        <p:spPr>
          <a:xfrm>
            <a:off x="4905171" y="2776632"/>
            <a:ext cx="2802271" cy="1267014"/>
          </a:xfrm>
          <a:prstGeom prst="rect">
            <a:avLst/>
          </a:prstGeom>
          <a:ln w="28575">
            <a:solidFill>
              <a:srgbClr val="001A6F"/>
            </a:solidFill>
          </a:ln>
        </p:spPr>
        <p:txBody>
          <a:bodyPr vert="horz" wrap="square" lIns="0" tIns="5080" rIns="0" bIns="0" rtlCol="0">
            <a:spAutoFit/>
          </a:bodyPr>
          <a:lstStyle/>
          <a:p>
            <a:pPr>
              <a:lnSpc>
                <a:spcPct val="100000"/>
              </a:lnSpc>
              <a:spcBef>
                <a:spcPts val="40"/>
              </a:spcBef>
            </a:pPr>
            <a:endParaRPr sz="1800" dirty="0">
              <a:latin typeface="Times New Roman"/>
              <a:cs typeface="Times New Roman"/>
            </a:endParaRPr>
          </a:p>
          <a:p>
            <a:pPr algn="ctr"/>
            <a:r>
              <a:rPr sz="1600" b="1" spc="-10" dirty="0">
                <a:solidFill>
                  <a:srgbClr val="001A6F"/>
                </a:solidFill>
                <a:latin typeface="Arial"/>
                <a:cs typeface="Arial"/>
              </a:rPr>
              <a:t>ACHEMINEMENT</a:t>
            </a:r>
            <a:br>
              <a:rPr lang="fr-FR" sz="1600" b="1" spc="-10" dirty="0">
                <a:solidFill>
                  <a:srgbClr val="001A6F"/>
                </a:solidFill>
                <a:latin typeface="Arial"/>
                <a:cs typeface="Arial"/>
              </a:rPr>
            </a:br>
            <a:r>
              <a:rPr lang="fr-FR" sz="1600" dirty="0">
                <a:solidFill>
                  <a:srgbClr val="001A6F"/>
                </a:solidFill>
                <a:latin typeface="Work Sans"/>
              </a:rPr>
              <a:t>TURPE : Part fixe</a:t>
            </a:r>
            <a:br>
              <a:rPr lang="fr-FR" sz="1600" dirty="0">
                <a:solidFill>
                  <a:srgbClr val="001A6F"/>
                </a:solidFill>
                <a:latin typeface="Work Sans"/>
              </a:rPr>
            </a:br>
            <a:r>
              <a:rPr lang="fr-FR" sz="1600" dirty="0">
                <a:solidFill>
                  <a:srgbClr val="001A6F"/>
                </a:solidFill>
                <a:latin typeface="Work Sans"/>
              </a:rPr>
              <a:t> + en €/MWh</a:t>
            </a:r>
          </a:p>
          <a:p>
            <a:pPr marL="142240">
              <a:lnSpc>
                <a:spcPct val="100000"/>
              </a:lnSpc>
            </a:pPr>
            <a:endParaRPr sz="1600" dirty="0">
              <a:latin typeface="Arial"/>
              <a:cs typeface="Arial"/>
            </a:endParaRPr>
          </a:p>
        </p:txBody>
      </p:sp>
      <p:sp>
        <p:nvSpPr>
          <p:cNvPr id="10" name="object 10"/>
          <p:cNvSpPr txBox="1"/>
          <p:nvPr/>
        </p:nvSpPr>
        <p:spPr>
          <a:xfrm>
            <a:off x="4897615" y="1224818"/>
            <a:ext cx="2802271" cy="1511952"/>
          </a:xfrm>
          <a:prstGeom prst="rect">
            <a:avLst/>
          </a:prstGeom>
          <a:ln w="28575">
            <a:solidFill>
              <a:srgbClr val="001A6F"/>
            </a:solidFill>
          </a:ln>
        </p:spPr>
        <p:txBody>
          <a:bodyPr vert="horz" wrap="square" lIns="0" tIns="3810" rIns="0" bIns="0" rtlCol="0">
            <a:spAutoFit/>
          </a:bodyPr>
          <a:lstStyle/>
          <a:p>
            <a:pPr>
              <a:lnSpc>
                <a:spcPct val="100000"/>
              </a:lnSpc>
              <a:spcBef>
                <a:spcPts val="30"/>
              </a:spcBef>
            </a:pPr>
            <a:endParaRPr sz="1800" dirty="0">
              <a:latin typeface="Times New Roman"/>
              <a:cs typeface="Times New Roman"/>
            </a:endParaRPr>
          </a:p>
          <a:p>
            <a:pPr algn="ctr"/>
            <a:r>
              <a:rPr sz="1600" b="1" spc="-10" dirty="0">
                <a:solidFill>
                  <a:srgbClr val="001A6F"/>
                </a:solidFill>
                <a:latin typeface="Arial"/>
                <a:cs typeface="Arial"/>
              </a:rPr>
              <a:t>TAXES</a:t>
            </a:r>
            <a:br>
              <a:rPr lang="fr-FR" sz="1600" b="1" spc="-10" dirty="0">
                <a:solidFill>
                  <a:srgbClr val="001A6F"/>
                </a:solidFill>
                <a:latin typeface="Arial"/>
                <a:cs typeface="Arial"/>
              </a:rPr>
            </a:br>
            <a:r>
              <a:rPr lang="fr-FR" sz="1600" dirty="0">
                <a:solidFill>
                  <a:srgbClr val="001A6F"/>
                </a:solidFill>
                <a:latin typeface="Work Sans"/>
              </a:rPr>
              <a:t>(TICFE, TLCFE, CTA, TVA) </a:t>
            </a:r>
          </a:p>
          <a:p>
            <a:pPr algn="ctr"/>
            <a:r>
              <a:rPr lang="fr-FR" sz="1600" dirty="0">
                <a:solidFill>
                  <a:srgbClr val="001A6F"/>
                </a:solidFill>
                <a:latin typeface="Work Sans"/>
              </a:rPr>
              <a:t>En €/MWh</a:t>
            </a:r>
          </a:p>
          <a:p>
            <a:pPr marL="633095">
              <a:lnSpc>
                <a:spcPct val="100000"/>
              </a:lnSpc>
              <a:spcBef>
                <a:spcPts val="5"/>
              </a:spcBef>
            </a:pPr>
            <a:endParaRPr sz="1600" dirty="0">
              <a:latin typeface="Arial"/>
              <a:cs typeface="Arial"/>
            </a:endParaRPr>
          </a:p>
        </p:txBody>
      </p:sp>
      <p:sp>
        <p:nvSpPr>
          <p:cNvPr id="11" name="object 11"/>
          <p:cNvSpPr txBox="1"/>
          <p:nvPr/>
        </p:nvSpPr>
        <p:spPr>
          <a:xfrm>
            <a:off x="4905171" y="4287804"/>
            <a:ext cx="2802271" cy="1021433"/>
          </a:xfrm>
          <a:prstGeom prst="rect">
            <a:avLst/>
          </a:prstGeom>
          <a:solidFill>
            <a:srgbClr val="4F9E30"/>
          </a:solidFill>
          <a:ln w="28575">
            <a:solidFill>
              <a:srgbClr val="001A6F"/>
            </a:solidFill>
          </a:ln>
        </p:spPr>
        <p:txBody>
          <a:bodyPr vert="horz" wrap="square" lIns="0" tIns="5715" rIns="0" bIns="0" rtlCol="0">
            <a:spAutoFit/>
          </a:bodyPr>
          <a:lstStyle/>
          <a:p>
            <a:pPr>
              <a:lnSpc>
                <a:spcPct val="100000"/>
              </a:lnSpc>
              <a:spcBef>
                <a:spcPts val="45"/>
              </a:spcBef>
            </a:pPr>
            <a:endParaRPr sz="1800" dirty="0">
              <a:solidFill>
                <a:schemeClr val="bg1"/>
              </a:solidFill>
              <a:latin typeface="Times New Roman"/>
              <a:cs typeface="Times New Roman"/>
            </a:endParaRPr>
          </a:p>
          <a:p>
            <a:pPr marL="303530" algn="ctr">
              <a:lnSpc>
                <a:spcPct val="100000"/>
              </a:lnSpc>
              <a:spcBef>
                <a:spcPts val="5"/>
              </a:spcBef>
            </a:pPr>
            <a:r>
              <a:rPr sz="1600" b="1" spc="-10" dirty="0">
                <a:solidFill>
                  <a:schemeClr val="bg1"/>
                </a:solidFill>
                <a:latin typeface="Arial"/>
                <a:cs typeface="Arial"/>
              </a:rPr>
              <a:t>FOURNITURE</a:t>
            </a:r>
            <a:endParaRPr lang="fr-FR" sz="1600" b="1" spc="-10" dirty="0">
              <a:solidFill>
                <a:schemeClr val="bg1"/>
              </a:solidFill>
              <a:latin typeface="Arial"/>
              <a:cs typeface="Arial"/>
            </a:endParaRPr>
          </a:p>
          <a:p>
            <a:pPr algn="ctr"/>
            <a:r>
              <a:rPr lang="fr-FR" sz="1600" dirty="0">
                <a:solidFill>
                  <a:schemeClr val="bg1"/>
                </a:solidFill>
                <a:latin typeface="Work Sans"/>
              </a:rPr>
              <a:t>En €/MWh</a:t>
            </a:r>
          </a:p>
          <a:p>
            <a:pPr marL="303530">
              <a:lnSpc>
                <a:spcPct val="100000"/>
              </a:lnSpc>
              <a:spcBef>
                <a:spcPts val="5"/>
              </a:spcBef>
            </a:pPr>
            <a:endParaRPr sz="1600" dirty="0">
              <a:solidFill>
                <a:schemeClr val="bg1"/>
              </a:solidFill>
              <a:latin typeface="Arial"/>
              <a:cs typeface="Arial"/>
            </a:endParaRPr>
          </a:p>
        </p:txBody>
      </p:sp>
      <p:sp>
        <p:nvSpPr>
          <p:cNvPr id="13" name="object 13"/>
          <p:cNvSpPr/>
          <p:nvPr/>
        </p:nvSpPr>
        <p:spPr>
          <a:xfrm>
            <a:off x="4377743" y="1162476"/>
            <a:ext cx="288541" cy="4503090"/>
          </a:xfrm>
          <a:custGeom>
            <a:avLst/>
            <a:gdLst/>
            <a:ahLst/>
            <a:cxnLst/>
            <a:rect l="l" t="t" r="r" b="b"/>
            <a:pathLst>
              <a:path w="212089" h="3517900">
                <a:moveTo>
                  <a:pt x="211836" y="3517392"/>
                </a:moveTo>
                <a:lnTo>
                  <a:pt x="170586" y="3516005"/>
                </a:lnTo>
                <a:lnTo>
                  <a:pt x="136921" y="3512223"/>
                </a:lnTo>
                <a:lnTo>
                  <a:pt x="114234" y="3506612"/>
                </a:lnTo>
                <a:lnTo>
                  <a:pt x="105918" y="3499739"/>
                </a:lnTo>
                <a:lnTo>
                  <a:pt x="105918" y="1703451"/>
                </a:lnTo>
                <a:lnTo>
                  <a:pt x="97601" y="1696567"/>
                </a:lnTo>
                <a:lnTo>
                  <a:pt x="74914" y="1690957"/>
                </a:lnTo>
                <a:lnTo>
                  <a:pt x="41249" y="1687181"/>
                </a:lnTo>
                <a:lnTo>
                  <a:pt x="0" y="1685798"/>
                </a:lnTo>
                <a:lnTo>
                  <a:pt x="41249" y="1684414"/>
                </a:lnTo>
                <a:lnTo>
                  <a:pt x="74914" y="1680638"/>
                </a:lnTo>
                <a:lnTo>
                  <a:pt x="97601" y="1675028"/>
                </a:lnTo>
                <a:lnTo>
                  <a:pt x="105918" y="1668145"/>
                </a:lnTo>
                <a:lnTo>
                  <a:pt x="105918" y="17652"/>
                </a:lnTo>
                <a:lnTo>
                  <a:pt x="114234" y="10769"/>
                </a:lnTo>
                <a:lnTo>
                  <a:pt x="136921" y="5159"/>
                </a:lnTo>
                <a:lnTo>
                  <a:pt x="170586" y="1383"/>
                </a:lnTo>
                <a:lnTo>
                  <a:pt x="211836" y="0"/>
                </a:lnTo>
              </a:path>
            </a:pathLst>
          </a:custGeom>
          <a:ln w="19050">
            <a:solidFill>
              <a:srgbClr val="001A6F"/>
            </a:solidFill>
          </a:ln>
        </p:spPr>
        <p:txBody>
          <a:bodyPr wrap="square" lIns="0" tIns="0" rIns="0" bIns="0" rtlCol="0"/>
          <a:lstStyle/>
          <a:p>
            <a:endParaRPr/>
          </a:p>
        </p:txBody>
      </p:sp>
      <p:pic>
        <p:nvPicPr>
          <p:cNvPr id="14" name="object 14"/>
          <p:cNvPicPr/>
          <p:nvPr/>
        </p:nvPicPr>
        <p:blipFill>
          <a:blip r:embed="rId5" cstate="screen">
            <a:extLst>
              <a:ext uri="{28A0092B-C50C-407E-A947-70E740481C1C}">
                <a14:useLocalDpi xmlns:a14="http://schemas.microsoft.com/office/drawing/2010/main"/>
              </a:ext>
            </a:extLst>
          </a:blip>
          <a:stretch>
            <a:fillRect/>
          </a:stretch>
        </p:blipFill>
        <p:spPr>
          <a:xfrm>
            <a:off x="3302114" y="2891278"/>
            <a:ext cx="989076" cy="934334"/>
          </a:xfrm>
          <a:prstGeom prst="rect">
            <a:avLst/>
          </a:prstGeom>
        </p:spPr>
      </p:pic>
      <p:sp>
        <p:nvSpPr>
          <p:cNvPr id="15" name="object 15"/>
          <p:cNvSpPr/>
          <p:nvPr/>
        </p:nvSpPr>
        <p:spPr>
          <a:xfrm>
            <a:off x="4815064" y="4188744"/>
            <a:ext cx="2955498" cy="1198884"/>
          </a:xfrm>
          <a:custGeom>
            <a:avLst/>
            <a:gdLst/>
            <a:ahLst/>
            <a:cxnLst/>
            <a:rect l="l" t="t" r="r" b="b"/>
            <a:pathLst>
              <a:path w="2156459" h="990600">
                <a:moveTo>
                  <a:pt x="0" y="990600"/>
                </a:moveTo>
                <a:lnTo>
                  <a:pt x="2156460" y="990600"/>
                </a:lnTo>
                <a:lnTo>
                  <a:pt x="2156460" y="0"/>
                </a:lnTo>
                <a:lnTo>
                  <a:pt x="0" y="0"/>
                </a:lnTo>
                <a:lnTo>
                  <a:pt x="0" y="990600"/>
                </a:lnTo>
                <a:close/>
              </a:path>
            </a:pathLst>
          </a:custGeom>
          <a:ln w="28575">
            <a:solidFill>
              <a:srgbClr val="FD5616"/>
            </a:solidFill>
          </a:ln>
        </p:spPr>
        <p:txBody>
          <a:bodyPr wrap="square" lIns="0" tIns="0" rIns="0" bIns="0" rtlCol="0"/>
          <a:lstStyle/>
          <a:p>
            <a:endParaRPr/>
          </a:p>
        </p:txBody>
      </p:sp>
      <p:sp>
        <p:nvSpPr>
          <p:cNvPr id="16" name="object 16"/>
          <p:cNvSpPr txBox="1"/>
          <p:nvPr/>
        </p:nvSpPr>
        <p:spPr>
          <a:xfrm>
            <a:off x="8260786" y="1407255"/>
            <a:ext cx="3597887" cy="520014"/>
          </a:xfrm>
          <a:prstGeom prst="rect">
            <a:avLst/>
          </a:prstGeom>
        </p:spPr>
        <p:txBody>
          <a:bodyPr vert="horz" wrap="square" lIns="0" tIns="12065" rIns="0" bIns="0" rtlCol="0">
            <a:spAutoFit/>
          </a:bodyPr>
          <a:lstStyle/>
          <a:p>
            <a:pPr marL="284121" indent="-284121" defTabSz="914491">
              <a:buFont typeface="Arial" panose="020B0604020202020204" pitchFamily="34" charset="0"/>
              <a:buChar char="•"/>
            </a:pPr>
            <a:r>
              <a:rPr lang="fr-FR" sz="1100" b="1" dirty="0">
                <a:solidFill>
                  <a:srgbClr val="002060"/>
                </a:solidFill>
                <a:latin typeface="Work Sans" panose="00000500000000000000" pitchFamily="2" charset="0"/>
              </a:rPr>
              <a:t>Niveau des taxes fixé par les pouvoirs publics </a:t>
            </a:r>
          </a:p>
          <a:p>
            <a:pPr marL="284121" indent="-284121" defTabSz="914491">
              <a:buFont typeface="Arial" panose="020B0604020202020204" pitchFamily="34" charset="0"/>
              <a:buChar char="•"/>
            </a:pPr>
            <a:r>
              <a:rPr lang="fr-FR" sz="1100" b="1" dirty="0">
                <a:solidFill>
                  <a:srgbClr val="002060"/>
                </a:solidFill>
                <a:latin typeface="Work Sans" panose="00000500000000000000" pitchFamily="2" charset="0"/>
              </a:rPr>
              <a:t>Taxes applicables à tous les clients</a:t>
            </a:r>
          </a:p>
          <a:p>
            <a:pPr marL="284121" indent="-284121" defTabSz="914491">
              <a:buFont typeface="Arial" panose="020B0604020202020204" pitchFamily="34" charset="0"/>
              <a:buChar char="•"/>
            </a:pPr>
            <a:r>
              <a:rPr lang="fr-FR" sz="1100" b="1" dirty="0">
                <a:solidFill>
                  <a:srgbClr val="002060"/>
                </a:solidFill>
                <a:latin typeface="Work Sans" panose="00000500000000000000" pitchFamily="2" charset="0"/>
              </a:rPr>
              <a:t>Indépendantes du fournisseur d’électricité</a:t>
            </a:r>
          </a:p>
        </p:txBody>
      </p:sp>
      <p:sp>
        <p:nvSpPr>
          <p:cNvPr id="21" name="object 21"/>
          <p:cNvSpPr/>
          <p:nvPr/>
        </p:nvSpPr>
        <p:spPr>
          <a:xfrm>
            <a:off x="7946329" y="1747898"/>
            <a:ext cx="180340" cy="360045"/>
          </a:xfrm>
          <a:custGeom>
            <a:avLst/>
            <a:gdLst/>
            <a:ahLst/>
            <a:cxnLst/>
            <a:rect l="l" t="t" r="r" b="b"/>
            <a:pathLst>
              <a:path w="180340" h="360044">
                <a:moveTo>
                  <a:pt x="0" y="0"/>
                </a:moveTo>
                <a:lnTo>
                  <a:pt x="0" y="359663"/>
                </a:lnTo>
                <a:lnTo>
                  <a:pt x="179832" y="169037"/>
                </a:lnTo>
                <a:lnTo>
                  <a:pt x="0" y="0"/>
                </a:lnTo>
                <a:close/>
              </a:path>
            </a:pathLst>
          </a:custGeom>
          <a:solidFill>
            <a:srgbClr val="001A6F"/>
          </a:solidFill>
        </p:spPr>
        <p:txBody>
          <a:bodyPr wrap="square" lIns="0" tIns="0" rIns="0" bIns="0" rtlCol="0"/>
          <a:lstStyle/>
          <a:p>
            <a:endParaRPr/>
          </a:p>
        </p:txBody>
      </p:sp>
      <p:sp>
        <p:nvSpPr>
          <p:cNvPr id="22" name="object 22"/>
          <p:cNvSpPr/>
          <p:nvPr/>
        </p:nvSpPr>
        <p:spPr>
          <a:xfrm>
            <a:off x="7946329" y="4587602"/>
            <a:ext cx="180340" cy="360045"/>
          </a:xfrm>
          <a:custGeom>
            <a:avLst/>
            <a:gdLst/>
            <a:ahLst/>
            <a:cxnLst/>
            <a:rect l="l" t="t" r="r" b="b"/>
            <a:pathLst>
              <a:path w="180340" h="360045">
                <a:moveTo>
                  <a:pt x="0" y="0"/>
                </a:moveTo>
                <a:lnTo>
                  <a:pt x="0" y="359664"/>
                </a:lnTo>
                <a:lnTo>
                  <a:pt x="179832" y="169037"/>
                </a:lnTo>
                <a:lnTo>
                  <a:pt x="0" y="0"/>
                </a:lnTo>
                <a:close/>
              </a:path>
            </a:pathLst>
          </a:custGeom>
          <a:solidFill>
            <a:srgbClr val="001A6F"/>
          </a:solidFill>
        </p:spPr>
        <p:txBody>
          <a:bodyPr wrap="square" lIns="0" tIns="0" rIns="0" bIns="0" rtlCol="0"/>
          <a:lstStyle/>
          <a:p>
            <a:endParaRPr/>
          </a:p>
        </p:txBody>
      </p:sp>
      <p:sp>
        <p:nvSpPr>
          <p:cNvPr id="23" name="object 23"/>
          <p:cNvSpPr/>
          <p:nvPr/>
        </p:nvSpPr>
        <p:spPr>
          <a:xfrm>
            <a:off x="7946329" y="3105179"/>
            <a:ext cx="180340" cy="360045"/>
          </a:xfrm>
          <a:custGeom>
            <a:avLst/>
            <a:gdLst/>
            <a:ahLst/>
            <a:cxnLst/>
            <a:rect l="l" t="t" r="r" b="b"/>
            <a:pathLst>
              <a:path w="180340" h="360045">
                <a:moveTo>
                  <a:pt x="0" y="0"/>
                </a:moveTo>
                <a:lnTo>
                  <a:pt x="0" y="359663"/>
                </a:lnTo>
                <a:lnTo>
                  <a:pt x="179832" y="169037"/>
                </a:lnTo>
                <a:lnTo>
                  <a:pt x="0" y="0"/>
                </a:lnTo>
                <a:close/>
              </a:path>
            </a:pathLst>
          </a:custGeom>
          <a:solidFill>
            <a:srgbClr val="001A6F"/>
          </a:solidFill>
        </p:spPr>
        <p:txBody>
          <a:bodyPr wrap="square" lIns="0" tIns="0" rIns="0" bIns="0" rtlCol="0"/>
          <a:lstStyle/>
          <a:p>
            <a:endParaRPr/>
          </a:p>
        </p:txBody>
      </p:sp>
      <p:sp>
        <p:nvSpPr>
          <p:cNvPr id="24" name="object 24"/>
          <p:cNvSpPr txBox="1"/>
          <p:nvPr/>
        </p:nvSpPr>
        <p:spPr>
          <a:xfrm>
            <a:off x="3675430" y="3941683"/>
            <a:ext cx="294005" cy="761365"/>
          </a:xfrm>
          <a:prstGeom prst="rect">
            <a:avLst/>
          </a:prstGeom>
        </p:spPr>
        <p:txBody>
          <a:bodyPr vert="vert270" wrap="square" lIns="0" tIns="0" rIns="0" bIns="0" rtlCol="0">
            <a:spAutoFit/>
          </a:bodyPr>
          <a:lstStyle/>
          <a:p>
            <a:pPr marL="12700">
              <a:lnSpc>
                <a:spcPts val="2135"/>
              </a:lnSpc>
            </a:pPr>
            <a:r>
              <a:rPr sz="1800" spc="-20" dirty="0">
                <a:solidFill>
                  <a:srgbClr val="FD5616"/>
                </a:solidFill>
                <a:latin typeface="Work Sans"/>
                <a:cs typeface="Work Sans"/>
              </a:rPr>
              <a:t>TOTAL</a:t>
            </a:r>
            <a:endParaRPr sz="1800" dirty="0">
              <a:latin typeface="Work Sans"/>
              <a:cs typeface="Work Sans"/>
            </a:endParaRPr>
          </a:p>
        </p:txBody>
      </p:sp>
      <p:sp>
        <p:nvSpPr>
          <p:cNvPr id="25" name="object 25"/>
          <p:cNvSpPr txBox="1"/>
          <p:nvPr/>
        </p:nvSpPr>
        <p:spPr>
          <a:xfrm>
            <a:off x="3692072" y="1680080"/>
            <a:ext cx="294005" cy="1073150"/>
          </a:xfrm>
          <a:prstGeom prst="rect">
            <a:avLst/>
          </a:prstGeom>
        </p:spPr>
        <p:txBody>
          <a:bodyPr vert="vert270" wrap="square" lIns="0" tIns="0" rIns="0" bIns="0" rtlCol="0">
            <a:spAutoFit/>
          </a:bodyPr>
          <a:lstStyle/>
          <a:p>
            <a:pPr marL="12700">
              <a:lnSpc>
                <a:spcPts val="2135"/>
              </a:lnSpc>
            </a:pPr>
            <a:r>
              <a:rPr sz="1800" spc="-10" dirty="0">
                <a:solidFill>
                  <a:srgbClr val="FD5616"/>
                </a:solidFill>
                <a:latin typeface="Work Sans"/>
                <a:cs typeface="Work Sans"/>
              </a:rPr>
              <a:t>FACTURE</a:t>
            </a:r>
            <a:endParaRPr sz="1800" dirty="0">
              <a:latin typeface="Work Sans"/>
              <a:cs typeface="Work Sans"/>
            </a:endParaRPr>
          </a:p>
        </p:txBody>
      </p:sp>
      <p:sp>
        <p:nvSpPr>
          <p:cNvPr id="27" name="ZoneTexte 26">
            <a:extLst>
              <a:ext uri="{FF2B5EF4-FFF2-40B4-BE49-F238E27FC236}">
                <a16:creationId xmlns:a16="http://schemas.microsoft.com/office/drawing/2014/main" id="{D9C327D3-CDA5-44B2-8780-4F76E6F76A8C}"/>
              </a:ext>
            </a:extLst>
          </p:cNvPr>
          <p:cNvSpPr txBox="1"/>
          <p:nvPr/>
        </p:nvSpPr>
        <p:spPr>
          <a:xfrm>
            <a:off x="8216906" y="2946826"/>
            <a:ext cx="4005148" cy="769441"/>
          </a:xfrm>
          <a:prstGeom prst="rect">
            <a:avLst/>
          </a:prstGeom>
          <a:noFill/>
        </p:spPr>
        <p:txBody>
          <a:bodyPr wrap="square">
            <a:spAutoFit/>
          </a:bodyPr>
          <a:lstStyle/>
          <a:p>
            <a:pPr marL="284121" indent="-284121" defTabSz="914491">
              <a:buFont typeface="Arial" panose="020B0604020202020204" pitchFamily="34" charset="0"/>
              <a:buChar char="•"/>
            </a:pPr>
            <a:r>
              <a:rPr lang="fr-FR" sz="1100" b="1" dirty="0">
                <a:solidFill>
                  <a:srgbClr val="002060"/>
                </a:solidFill>
                <a:latin typeface="Work Sans" panose="00000500000000000000" pitchFamily="2" charset="0"/>
              </a:rPr>
              <a:t>Tarif d’Utilisation des Réseaux Publics d’Electricité</a:t>
            </a:r>
          </a:p>
          <a:p>
            <a:pPr marL="284121" indent="-284121" defTabSz="914491">
              <a:buFont typeface="Arial" panose="020B0604020202020204" pitchFamily="34" charset="0"/>
              <a:buChar char="•"/>
            </a:pPr>
            <a:r>
              <a:rPr lang="fr-FR" sz="1100" b="1" dirty="0">
                <a:solidFill>
                  <a:srgbClr val="002060"/>
                </a:solidFill>
                <a:latin typeface="Work Sans" panose="00000500000000000000" pitchFamily="2" charset="0"/>
              </a:rPr>
              <a:t>Fixé par la CRE</a:t>
            </a:r>
          </a:p>
          <a:p>
            <a:pPr marL="284121" indent="-284121" defTabSz="914491">
              <a:buFont typeface="Arial" panose="020B0604020202020204" pitchFamily="34" charset="0"/>
              <a:buChar char="•"/>
            </a:pPr>
            <a:r>
              <a:rPr lang="fr-FR" sz="1100" b="1" dirty="0">
                <a:solidFill>
                  <a:srgbClr val="002060"/>
                </a:solidFill>
                <a:latin typeface="Work Sans" panose="00000500000000000000" pitchFamily="2" charset="0"/>
              </a:rPr>
              <a:t>Applicable à tous les clients</a:t>
            </a:r>
          </a:p>
          <a:p>
            <a:pPr marL="284121" indent="-284121" defTabSz="914491">
              <a:buFont typeface="Arial" panose="020B0604020202020204" pitchFamily="34" charset="0"/>
              <a:buChar char="•"/>
            </a:pPr>
            <a:r>
              <a:rPr lang="fr-FR" sz="1100" b="1" dirty="0">
                <a:solidFill>
                  <a:srgbClr val="002060"/>
                </a:solidFill>
                <a:latin typeface="Work Sans" panose="00000500000000000000" pitchFamily="2" charset="0"/>
              </a:rPr>
              <a:t>Indépendant du fournisseur d’électricité</a:t>
            </a:r>
          </a:p>
        </p:txBody>
      </p:sp>
      <p:sp>
        <p:nvSpPr>
          <p:cNvPr id="29" name="ZoneTexte 28">
            <a:extLst>
              <a:ext uri="{FF2B5EF4-FFF2-40B4-BE49-F238E27FC236}">
                <a16:creationId xmlns:a16="http://schemas.microsoft.com/office/drawing/2014/main" id="{7FE31A83-9744-4A74-926A-EC3F47456398}"/>
              </a:ext>
            </a:extLst>
          </p:cNvPr>
          <p:cNvSpPr txBox="1"/>
          <p:nvPr/>
        </p:nvSpPr>
        <p:spPr>
          <a:xfrm>
            <a:off x="8186851" y="4439815"/>
            <a:ext cx="3304737" cy="1046440"/>
          </a:xfrm>
          <a:prstGeom prst="rect">
            <a:avLst/>
          </a:prstGeom>
          <a:noFill/>
        </p:spPr>
        <p:txBody>
          <a:bodyPr wrap="square">
            <a:spAutoFit/>
          </a:bodyPr>
          <a:lstStyle/>
          <a:p>
            <a:pPr marL="284121" indent="-284121" defTabSz="914491">
              <a:buFont typeface="Arial" panose="020B0604020202020204" pitchFamily="34" charset="0"/>
              <a:buChar char="•"/>
            </a:pPr>
            <a:r>
              <a:rPr lang="fr-FR" sz="1050" b="1" dirty="0">
                <a:solidFill>
                  <a:srgbClr val="002060"/>
                </a:solidFill>
                <a:latin typeface="Work Sans" panose="00000500000000000000" pitchFamily="2" charset="0"/>
              </a:rPr>
              <a:t>Différentes composantes : Electron (basé sur le prix du marché de gros et de l’ARENH), coût de capacité, composante CEE, etc.</a:t>
            </a:r>
          </a:p>
          <a:p>
            <a:pPr algn="l" rtl="0" fontAlgn="base"/>
            <a:endParaRPr lang="fr-FR" sz="1000" b="1" dirty="0">
              <a:solidFill>
                <a:srgbClr val="002060"/>
              </a:solidFill>
              <a:latin typeface="Work Sans" panose="00000500000000000000" pitchFamily="2" charset="0"/>
            </a:endParaRPr>
          </a:p>
          <a:p>
            <a:pPr marL="284121" indent="-284121" defTabSz="914491">
              <a:buFont typeface="Arial" panose="020B0604020202020204" pitchFamily="34" charset="0"/>
              <a:buChar char="•"/>
            </a:pPr>
            <a:endParaRPr lang="fr-FR" sz="1000" dirty="0">
              <a:solidFill>
                <a:srgbClr val="002060"/>
              </a:solidFill>
              <a:latin typeface="Work Sans" panose="00000500000000000000" pitchFamily="2" charset="0"/>
            </a:endParaRPr>
          </a:p>
        </p:txBody>
      </p:sp>
      <p:sp>
        <p:nvSpPr>
          <p:cNvPr id="26" name="ZoneTexte 25">
            <a:extLst>
              <a:ext uri="{FF2B5EF4-FFF2-40B4-BE49-F238E27FC236}">
                <a16:creationId xmlns:a16="http://schemas.microsoft.com/office/drawing/2014/main" id="{447FAE70-7B16-4DC3-B803-3DB47D6BD001}"/>
              </a:ext>
            </a:extLst>
          </p:cNvPr>
          <p:cNvSpPr txBox="1"/>
          <p:nvPr/>
        </p:nvSpPr>
        <p:spPr>
          <a:xfrm>
            <a:off x="5795165" y="5412632"/>
            <a:ext cx="6396835" cy="1200329"/>
          </a:xfrm>
          <a:prstGeom prst="rect">
            <a:avLst/>
          </a:prstGeom>
          <a:noFill/>
        </p:spPr>
        <p:txBody>
          <a:bodyPr wrap="square">
            <a:spAutoFit/>
          </a:bodyPr>
          <a:lstStyle/>
          <a:p>
            <a:pPr algn="l" rtl="0" fontAlgn="base"/>
            <a:r>
              <a:rPr lang="fr-FR" sz="1200" b="1" dirty="0">
                <a:solidFill>
                  <a:srgbClr val="002060"/>
                </a:solidFill>
                <a:latin typeface="Work Sans" panose="00000500000000000000" pitchFamily="2" charset="0"/>
              </a:rPr>
              <a:t>Les niveaux de prix de fourniture sont très hétérogènes </a:t>
            </a:r>
            <a:r>
              <a:rPr lang="fr-FR" sz="1200" dirty="0">
                <a:solidFill>
                  <a:srgbClr val="002060"/>
                </a:solidFill>
                <a:latin typeface="Work Sans" panose="00000500000000000000" pitchFamily="2" charset="0"/>
              </a:rPr>
              <a:t>selon les clients. Ils dépendent fortement :</a:t>
            </a:r>
            <a:r>
              <a:rPr lang="en-US" sz="1200" dirty="0">
                <a:solidFill>
                  <a:srgbClr val="002060"/>
                </a:solidFill>
                <a:latin typeface="Work Sans" panose="00000500000000000000" pitchFamily="2" charset="0"/>
              </a:rPr>
              <a:t>​</a:t>
            </a:r>
          </a:p>
          <a:p>
            <a:pPr marL="628650" lvl="1" indent="-171450" fontAlgn="base">
              <a:buFont typeface="Wingdings" panose="05000000000000000000" pitchFamily="2" charset="2"/>
              <a:buChar char="§"/>
            </a:pPr>
            <a:r>
              <a:rPr lang="fr-FR" sz="1200" dirty="0">
                <a:solidFill>
                  <a:srgbClr val="002060"/>
                </a:solidFill>
                <a:latin typeface="Work Sans" panose="00000500000000000000" pitchFamily="2" charset="0"/>
              </a:rPr>
              <a:t>de la date de contractualisation,</a:t>
            </a:r>
            <a:r>
              <a:rPr lang="en-US" sz="1200" dirty="0">
                <a:solidFill>
                  <a:srgbClr val="002060"/>
                </a:solidFill>
                <a:latin typeface="Work Sans" panose="00000500000000000000" pitchFamily="2" charset="0"/>
              </a:rPr>
              <a:t>​</a:t>
            </a:r>
          </a:p>
          <a:p>
            <a:pPr marL="628650" lvl="1" indent="-171450" fontAlgn="base">
              <a:buFont typeface="Wingdings" panose="05000000000000000000" pitchFamily="2" charset="2"/>
              <a:buChar char="§"/>
            </a:pPr>
            <a:r>
              <a:rPr lang="fr-FR" sz="1200" dirty="0">
                <a:solidFill>
                  <a:srgbClr val="002060"/>
                </a:solidFill>
                <a:latin typeface="Work Sans" panose="00000500000000000000" pitchFamily="2" charset="0"/>
              </a:rPr>
              <a:t>de la nature du contrat retenu</a:t>
            </a:r>
            <a:r>
              <a:rPr lang="en-US" sz="1200" dirty="0">
                <a:solidFill>
                  <a:srgbClr val="002060"/>
                </a:solidFill>
                <a:latin typeface="Work Sans" panose="00000500000000000000" pitchFamily="2" charset="0"/>
              </a:rPr>
              <a:t>​</a:t>
            </a:r>
          </a:p>
          <a:p>
            <a:pPr marL="628650" lvl="1" indent="-171450" fontAlgn="base">
              <a:buFont typeface="Wingdings" panose="05000000000000000000" pitchFamily="2" charset="2"/>
              <a:buChar char="§"/>
            </a:pPr>
            <a:r>
              <a:rPr lang="fr-FR" sz="1200" dirty="0">
                <a:solidFill>
                  <a:srgbClr val="002060"/>
                </a:solidFill>
                <a:latin typeface="Work Sans" panose="00000500000000000000" pitchFamily="2" charset="0"/>
              </a:rPr>
              <a:t>des éventuelles optionnalités de couverture retenues (offres sur mesure)</a:t>
            </a:r>
            <a:r>
              <a:rPr lang="en-US" sz="1200" dirty="0">
                <a:solidFill>
                  <a:srgbClr val="002060"/>
                </a:solidFill>
                <a:latin typeface="Work Sans" panose="00000500000000000000" pitchFamily="2" charset="0"/>
              </a:rPr>
              <a:t>​</a:t>
            </a:r>
          </a:p>
          <a:p>
            <a:pPr marL="284121" indent="-284121" defTabSz="914491">
              <a:buFont typeface="Arial" panose="020B0604020202020204" pitchFamily="34" charset="0"/>
              <a:buChar char="•"/>
            </a:pPr>
            <a:endParaRPr lang="fr-FR" sz="1200" dirty="0">
              <a:solidFill>
                <a:srgbClr val="002060"/>
              </a:solidFill>
              <a:latin typeface="Work Sans" panose="00000500000000000000" pitchFamily="2" charset="0"/>
            </a:endParaRPr>
          </a:p>
        </p:txBody>
      </p:sp>
      <p:grpSp>
        <p:nvGrpSpPr>
          <p:cNvPr id="18" name="Groupe 17">
            <a:extLst>
              <a:ext uri="{FF2B5EF4-FFF2-40B4-BE49-F238E27FC236}">
                <a16:creationId xmlns:a16="http://schemas.microsoft.com/office/drawing/2014/main" id="{6AC521C8-BFC6-4335-A540-CA19C8A97302}"/>
              </a:ext>
            </a:extLst>
          </p:cNvPr>
          <p:cNvGrpSpPr/>
          <p:nvPr/>
        </p:nvGrpSpPr>
        <p:grpSpPr>
          <a:xfrm>
            <a:off x="5302003" y="5603242"/>
            <a:ext cx="545592" cy="545592"/>
            <a:chOff x="5037823" y="5978875"/>
            <a:chExt cx="545592" cy="545592"/>
          </a:xfrm>
        </p:grpSpPr>
        <p:sp>
          <p:nvSpPr>
            <p:cNvPr id="30" name="Rectangle 29">
              <a:extLst>
                <a:ext uri="{FF2B5EF4-FFF2-40B4-BE49-F238E27FC236}">
                  <a16:creationId xmlns:a16="http://schemas.microsoft.com/office/drawing/2014/main" id="{54CD8DCB-AFD9-44D6-A4D9-5EAE51A18A71}"/>
                </a:ext>
              </a:extLst>
            </p:cNvPr>
            <p:cNvSpPr>
              <a:spLocks noChangeAspect="1"/>
            </p:cNvSpPr>
            <p:nvPr/>
          </p:nvSpPr>
          <p:spPr>
            <a:xfrm>
              <a:off x="5037823" y="5978875"/>
              <a:ext cx="545592" cy="545592"/>
            </a:xfrm>
            <a:prstGeom prst="rect">
              <a:avLst/>
            </a:prstGeom>
            <a:solidFill>
              <a:srgbClr val="88D91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F516F7C1-0A41-4E69-94F1-D6959825A2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37823" y="5978875"/>
              <a:ext cx="545592" cy="545592"/>
            </a:xfrm>
            <a:prstGeom prst="rect">
              <a:avLst/>
            </a:prstGeom>
          </p:spPr>
        </p:pic>
      </p:grpSp>
      <p:sp>
        <p:nvSpPr>
          <p:cNvPr id="28" name="ZoneTexte 27">
            <a:extLst>
              <a:ext uri="{FF2B5EF4-FFF2-40B4-BE49-F238E27FC236}">
                <a16:creationId xmlns:a16="http://schemas.microsoft.com/office/drawing/2014/main" id="{D2BDFC8D-0CBD-4B40-9D55-A8B1B3AA75A3}"/>
              </a:ext>
            </a:extLst>
          </p:cNvPr>
          <p:cNvSpPr txBox="1"/>
          <p:nvPr/>
        </p:nvSpPr>
        <p:spPr>
          <a:xfrm>
            <a:off x="7843135" y="2239278"/>
            <a:ext cx="4165795" cy="461665"/>
          </a:xfrm>
          <a:prstGeom prst="rect">
            <a:avLst/>
          </a:prstGeom>
          <a:noFill/>
        </p:spPr>
        <p:txBody>
          <a:bodyPr wrap="square">
            <a:spAutoFit/>
          </a:bodyPr>
          <a:lstStyle/>
          <a:p>
            <a:pPr marL="165100" indent="-176213">
              <a:spcBef>
                <a:spcPts val="1200"/>
              </a:spcBef>
              <a:buFont typeface="Arial" pitchFamily="34" charset="0"/>
              <a:buChar char="•"/>
            </a:pPr>
            <a:r>
              <a:rPr lang="fr-FR" sz="800" dirty="0">
                <a:solidFill>
                  <a:schemeClr val="tx1">
                    <a:lumMod val="65000"/>
                    <a:lumOff val="35000"/>
                  </a:schemeClr>
                </a:solidFill>
                <a:latin typeface="Calibri" pitchFamily="34" charset="0"/>
                <a:cs typeface="Calibri" pitchFamily="34" charset="0"/>
              </a:rPr>
              <a:t>22,5 €/MWh depuis le 01/01/2016</a:t>
            </a:r>
          </a:p>
          <a:p>
            <a:pPr marL="165100" indent="-176213">
              <a:buFont typeface="Arial" pitchFamily="34" charset="0"/>
              <a:buChar char="•"/>
            </a:pPr>
            <a:r>
              <a:rPr lang="fr-FR" sz="800" dirty="0">
                <a:solidFill>
                  <a:schemeClr val="tx1">
                    <a:lumMod val="65000"/>
                    <a:lumOff val="35000"/>
                  </a:schemeClr>
                </a:solidFill>
                <a:latin typeface="Calibri" pitchFamily="34" charset="0"/>
                <a:cs typeface="Calibri" pitchFamily="34" charset="0"/>
              </a:rPr>
              <a:t>Plusieurs </a:t>
            </a:r>
            <a:r>
              <a:rPr lang="fr-FR" sz="800" dirty="0">
                <a:solidFill>
                  <a:schemeClr val="tx1">
                    <a:lumMod val="65000"/>
                    <a:lumOff val="35000"/>
                  </a:schemeClr>
                </a:solidFill>
                <a:latin typeface="Calibri" pitchFamily="34" charset="0"/>
                <a:cs typeface="Calibri" pitchFamily="34" charset="0"/>
                <a:hlinkClick r:id="rId7"/>
              </a:rPr>
              <a:t>cas de tarifs réduits et d’exemption</a:t>
            </a:r>
            <a:r>
              <a:rPr lang="fr-FR" sz="800" dirty="0">
                <a:solidFill>
                  <a:schemeClr val="tx1">
                    <a:lumMod val="65000"/>
                    <a:lumOff val="35000"/>
                  </a:schemeClr>
                </a:solidFill>
                <a:latin typeface="Calibri" pitchFamily="34" charset="0"/>
                <a:cs typeface="Calibri" pitchFamily="34" charset="0"/>
              </a:rPr>
              <a:t>, notamment pour les clients électro-intensifs</a:t>
            </a:r>
          </a:p>
          <a:p>
            <a:pPr marL="165100" indent="-176213">
              <a:buFont typeface="Arial" pitchFamily="34" charset="0"/>
              <a:buChar char="•"/>
            </a:pPr>
            <a:r>
              <a:rPr lang="fr-FR" sz="800" b="1" dirty="0">
                <a:solidFill>
                  <a:schemeClr val="accent6"/>
                </a:solidFill>
              </a:rPr>
              <a:t>Depuis février 2022 pour 24 mois : 0,5 €/MWh pour &gt; 36 kVA et 1 €/MWh pour ≤  36 kVA</a:t>
            </a:r>
          </a:p>
        </p:txBody>
      </p:sp>
      <p:sp>
        <p:nvSpPr>
          <p:cNvPr id="12" name="Espace réservé du numéro de diapositive 11"/>
          <p:cNvSpPr>
            <a:spLocks noGrp="1"/>
          </p:cNvSpPr>
          <p:nvPr>
            <p:ph type="sldNum" sz="quarter" idx="7"/>
          </p:nvPr>
        </p:nvSpPr>
        <p:spPr/>
        <p:txBody>
          <a:bodyPr/>
          <a:lstStyle/>
          <a:p>
            <a:pPr marL="38100">
              <a:lnSpc>
                <a:spcPts val="1425"/>
              </a:lnSpc>
            </a:pPr>
            <a:fld id="{81D60167-4931-47E6-BA6A-407CBD079E47}" type="slidenum">
              <a:rPr lang="fr-FR" spc="-25" smtClean="0"/>
              <a:t>29</a:t>
            </a:fld>
            <a:endParaRPr lang="fr-FR" spc="-25" dirty="0"/>
          </a:p>
        </p:txBody>
      </p:sp>
    </p:spTree>
    <p:extLst>
      <p:ext uri="{BB962C8B-B14F-4D97-AF65-F5344CB8AC3E}">
        <p14:creationId xmlns:p14="http://schemas.microsoft.com/office/powerpoint/2010/main" val="155786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 coins arrondis 21">
            <a:extLst>
              <a:ext uri="{FF2B5EF4-FFF2-40B4-BE49-F238E27FC236}">
                <a16:creationId xmlns:a16="http://schemas.microsoft.com/office/drawing/2014/main" id="{AE511F19-A5B3-4001-8BAB-EAACD57D3256}"/>
              </a:ext>
            </a:extLst>
          </p:cNvPr>
          <p:cNvSpPr/>
          <p:nvPr/>
        </p:nvSpPr>
        <p:spPr>
          <a:xfrm>
            <a:off x="228266" y="2860895"/>
            <a:ext cx="5555226" cy="4323047"/>
          </a:xfrm>
          <a:prstGeom prst="roundRect">
            <a:avLst>
              <a:gd name="adj" fmla="val 8903"/>
            </a:avLst>
          </a:prstGeom>
          <a:noFill/>
          <a:ln w="19050">
            <a:solidFill>
              <a:srgbClr val="562A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 coins arrondis 17">
            <a:extLst>
              <a:ext uri="{FF2B5EF4-FFF2-40B4-BE49-F238E27FC236}">
                <a16:creationId xmlns:a16="http://schemas.microsoft.com/office/drawing/2014/main" id="{080D03B6-93CA-4C29-B104-35FF1D74F440}"/>
              </a:ext>
            </a:extLst>
          </p:cNvPr>
          <p:cNvSpPr/>
          <p:nvPr/>
        </p:nvSpPr>
        <p:spPr>
          <a:xfrm>
            <a:off x="6343951" y="2860895"/>
            <a:ext cx="5555226" cy="4346149"/>
          </a:xfrm>
          <a:prstGeom prst="roundRect">
            <a:avLst>
              <a:gd name="adj" fmla="val 8903"/>
            </a:avLst>
          </a:prstGeom>
          <a:noFill/>
          <a:ln w="19050">
            <a:solidFill>
              <a:srgbClr val="7C47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6E4D44BE-65E8-485D-96DD-1FCA1A6D6C24}"/>
              </a:ext>
            </a:extLst>
          </p:cNvPr>
          <p:cNvSpPr>
            <a:spLocks noGrp="1"/>
          </p:cNvSpPr>
          <p:nvPr>
            <p:ph type="title"/>
          </p:nvPr>
        </p:nvSpPr>
        <p:spPr>
          <a:xfrm>
            <a:off x="838200" y="304743"/>
            <a:ext cx="10515600" cy="1325563"/>
          </a:xfrm>
        </p:spPr>
        <p:txBody>
          <a:bodyPr>
            <a:normAutofit fontScale="90000"/>
          </a:bodyPr>
          <a:lstStyle/>
          <a:p>
            <a:r>
              <a:rPr lang="fr-FR" dirty="0"/>
              <a:t>1ères conventions de partenariat signées</a:t>
            </a:r>
            <a:br>
              <a:rPr lang="fr-FR" dirty="0"/>
            </a:br>
            <a:r>
              <a:rPr lang="fr-FR" sz="4000" dirty="0">
                <a:solidFill>
                  <a:srgbClr val="7C4790"/>
                </a:solidFill>
              </a:rPr>
              <a:t>le 16 mars 2023</a:t>
            </a:r>
            <a:endParaRPr lang="fr-FR" dirty="0">
              <a:solidFill>
                <a:srgbClr val="7C4790"/>
              </a:solidFill>
            </a:endParaRPr>
          </a:p>
        </p:txBody>
      </p:sp>
      <p:pic>
        <p:nvPicPr>
          <p:cNvPr id="10" name="Image 9">
            <a:extLst>
              <a:ext uri="{FF2B5EF4-FFF2-40B4-BE49-F238E27FC236}">
                <a16:creationId xmlns:a16="http://schemas.microsoft.com/office/drawing/2014/main" id="{E68C2618-6151-4216-848B-8FD6AAB5E9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93579" y="3264517"/>
            <a:ext cx="2283090" cy="1295226"/>
          </a:xfrm>
          <a:prstGeom prst="rect">
            <a:avLst/>
          </a:prstGeom>
        </p:spPr>
      </p:pic>
      <p:pic>
        <p:nvPicPr>
          <p:cNvPr id="14" name="Image 13">
            <a:extLst>
              <a:ext uri="{FF2B5EF4-FFF2-40B4-BE49-F238E27FC236}">
                <a16:creationId xmlns:a16="http://schemas.microsoft.com/office/drawing/2014/main" id="{5C2FED65-A323-4D38-86F6-A6D6C38E53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3585" y="3672587"/>
            <a:ext cx="3541776" cy="756177"/>
          </a:xfrm>
          <a:prstGeom prst="rect">
            <a:avLst/>
          </a:prstGeom>
        </p:spPr>
      </p:pic>
      <p:pic>
        <p:nvPicPr>
          <p:cNvPr id="2050" name="Picture 2" descr="Photo de profil de Christophe BARTHELEMY">
            <a:extLst>
              <a:ext uri="{FF2B5EF4-FFF2-40B4-BE49-F238E27FC236}">
                <a16:creationId xmlns:a16="http://schemas.microsoft.com/office/drawing/2014/main" id="{B0AD749A-1467-4D7D-9B8E-B3C6E202755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85759" y="4660964"/>
            <a:ext cx="1831911" cy="18319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7" name="ZoneTexte 16">
            <a:extLst>
              <a:ext uri="{FF2B5EF4-FFF2-40B4-BE49-F238E27FC236}">
                <a16:creationId xmlns:a16="http://schemas.microsoft.com/office/drawing/2014/main" id="{5E4C55BC-AEF2-4851-8D02-BA8E48AB3AD1}"/>
              </a:ext>
            </a:extLst>
          </p:cNvPr>
          <p:cNvSpPr txBox="1"/>
          <p:nvPr/>
        </p:nvSpPr>
        <p:spPr>
          <a:xfrm>
            <a:off x="8658711" y="4992843"/>
            <a:ext cx="3215640" cy="1384995"/>
          </a:xfrm>
          <a:prstGeom prst="rect">
            <a:avLst/>
          </a:prstGeom>
          <a:noFill/>
        </p:spPr>
        <p:txBody>
          <a:bodyPr wrap="square" rtlCol="0">
            <a:spAutoFit/>
          </a:bodyPr>
          <a:lstStyle/>
          <a:p>
            <a:r>
              <a:rPr lang="fr-FR" sz="2000" dirty="0"/>
              <a:t>Christophe Barthélémy</a:t>
            </a:r>
          </a:p>
          <a:p>
            <a:endParaRPr lang="fr-FR" sz="1000" dirty="0"/>
          </a:p>
          <a:p>
            <a:r>
              <a:rPr lang="fr-FR" dirty="0"/>
              <a:t>Président</a:t>
            </a:r>
          </a:p>
          <a:p>
            <a:endParaRPr lang="fr-FR" dirty="0"/>
          </a:p>
          <a:p>
            <a:r>
              <a:rPr lang="fr-FR" dirty="0"/>
              <a:t>Ponant Technologies</a:t>
            </a:r>
          </a:p>
        </p:txBody>
      </p:sp>
      <p:sp>
        <p:nvSpPr>
          <p:cNvPr id="19" name="Titre 1">
            <a:extLst>
              <a:ext uri="{FF2B5EF4-FFF2-40B4-BE49-F238E27FC236}">
                <a16:creationId xmlns:a16="http://schemas.microsoft.com/office/drawing/2014/main" id="{93D508FA-5024-43B7-A19E-217C8164F901}"/>
              </a:ext>
            </a:extLst>
          </p:cNvPr>
          <p:cNvSpPr txBox="1">
            <a:spLocks/>
          </p:cNvSpPr>
          <p:nvPr/>
        </p:nvSpPr>
        <p:spPr>
          <a:xfrm>
            <a:off x="1429721" y="2539860"/>
            <a:ext cx="3215640" cy="589866"/>
          </a:xfrm>
          <a:prstGeom prst="roundRect">
            <a:avLst>
              <a:gd name="adj" fmla="val 50000"/>
            </a:avLst>
          </a:prstGeom>
          <a:solidFill>
            <a:srgbClr val="562A81"/>
          </a:solidFill>
        </p:spPr>
        <p:txBody>
          <a:bodyPr vert="horz" lIns="72000" tIns="0" rIns="91440" bIns="0" rtlCol="0" anchor="ctr">
            <a:noAutofit/>
          </a:bodyPr>
          <a:lstStyle>
            <a:lvl1pPr algn="l" defTabSz="914400" rtl="0" eaLnBrk="1" latinLnBrk="0" hangingPunct="1">
              <a:lnSpc>
                <a:spcPct val="90000"/>
              </a:lnSpc>
              <a:spcBef>
                <a:spcPct val="0"/>
              </a:spcBef>
              <a:buNone/>
              <a:defRPr sz="5000" kern="1200">
                <a:solidFill>
                  <a:schemeClr val="tx1"/>
                </a:solidFill>
                <a:latin typeface="Ando Black" pitchFamily="2" charset="0"/>
                <a:ea typeface="+mj-ea"/>
                <a:cs typeface="+mj-cs"/>
              </a:defRPr>
            </a:lvl1pPr>
          </a:lstStyle>
          <a:p>
            <a:pPr algn="ctr"/>
            <a:r>
              <a:rPr lang="fr-FR" sz="3200" dirty="0">
                <a:solidFill>
                  <a:schemeClr val="bg1"/>
                </a:solidFill>
              </a:rPr>
              <a:t>Partenaire PRESTIGE</a:t>
            </a:r>
          </a:p>
        </p:txBody>
      </p:sp>
      <p:sp>
        <p:nvSpPr>
          <p:cNvPr id="20" name="Titre 1">
            <a:extLst>
              <a:ext uri="{FF2B5EF4-FFF2-40B4-BE49-F238E27FC236}">
                <a16:creationId xmlns:a16="http://schemas.microsoft.com/office/drawing/2014/main" id="{7B0DAF9C-0E08-4086-BE2F-B13AD25839B0}"/>
              </a:ext>
            </a:extLst>
          </p:cNvPr>
          <p:cNvSpPr txBox="1">
            <a:spLocks/>
          </p:cNvSpPr>
          <p:nvPr/>
        </p:nvSpPr>
        <p:spPr>
          <a:xfrm>
            <a:off x="7609000" y="2565962"/>
            <a:ext cx="3215640" cy="589866"/>
          </a:xfrm>
          <a:prstGeom prst="roundRect">
            <a:avLst>
              <a:gd name="adj" fmla="val 50000"/>
            </a:avLst>
          </a:prstGeom>
          <a:solidFill>
            <a:srgbClr val="A268A3"/>
          </a:solidFill>
        </p:spPr>
        <p:txBody>
          <a:bodyPr vert="horz" lIns="72000" tIns="0" rIns="91440" bIns="0" rtlCol="0" anchor="ctr">
            <a:noAutofit/>
          </a:bodyPr>
          <a:lstStyle>
            <a:lvl1pPr algn="l" defTabSz="914400" rtl="0" eaLnBrk="1" latinLnBrk="0" hangingPunct="1">
              <a:lnSpc>
                <a:spcPct val="90000"/>
              </a:lnSpc>
              <a:spcBef>
                <a:spcPct val="0"/>
              </a:spcBef>
              <a:buNone/>
              <a:defRPr sz="5000" kern="1200">
                <a:solidFill>
                  <a:schemeClr val="tx1"/>
                </a:solidFill>
                <a:latin typeface="Ando Black" pitchFamily="2" charset="0"/>
                <a:ea typeface="+mj-ea"/>
                <a:cs typeface="+mj-cs"/>
              </a:defRPr>
            </a:lvl1pPr>
          </a:lstStyle>
          <a:p>
            <a:pPr algn="ctr"/>
            <a:r>
              <a:rPr lang="fr-FR" sz="3200" dirty="0">
                <a:solidFill>
                  <a:schemeClr val="bg1"/>
                </a:solidFill>
              </a:rPr>
              <a:t>Partenaire PREFERENCE</a:t>
            </a:r>
          </a:p>
        </p:txBody>
      </p:sp>
      <p:sp>
        <p:nvSpPr>
          <p:cNvPr id="23" name="ZoneTexte 22">
            <a:extLst>
              <a:ext uri="{FF2B5EF4-FFF2-40B4-BE49-F238E27FC236}">
                <a16:creationId xmlns:a16="http://schemas.microsoft.com/office/drawing/2014/main" id="{2A22F22D-2CCA-4F2F-A8FF-DA33846EC501}"/>
              </a:ext>
            </a:extLst>
          </p:cNvPr>
          <p:cNvSpPr txBox="1"/>
          <p:nvPr/>
        </p:nvSpPr>
        <p:spPr>
          <a:xfrm>
            <a:off x="2694771" y="4812018"/>
            <a:ext cx="3215640" cy="1384995"/>
          </a:xfrm>
          <a:prstGeom prst="rect">
            <a:avLst/>
          </a:prstGeom>
          <a:noFill/>
        </p:spPr>
        <p:txBody>
          <a:bodyPr wrap="square" rtlCol="0">
            <a:spAutoFit/>
          </a:bodyPr>
          <a:lstStyle/>
          <a:p>
            <a:r>
              <a:rPr lang="fr-FR" sz="2000" dirty="0"/>
              <a:t>Léa </a:t>
            </a:r>
            <a:r>
              <a:rPr lang="fr-FR" sz="2000" dirty="0" err="1"/>
              <a:t>Corouge</a:t>
            </a:r>
            <a:endParaRPr lang="fr-FR" sz="2000" dirty="0"/>
          </a:p>
          <a:p>
            <a:endParaRPr lang="fr-FR" sz="1000" dirty="0"/>
          </a:p>
          <a:p>
            <a:r>
              <a:rPr lang="fr-FR" dirty="0"/>
              <a:t>Talent Acquisition &amp; Campus Manager</a:t>
            </a:r>
          </a:p>
          <a:p>
            <a:r>
              <a:rPr lang="fr-FR" dirty="0"/>
              <a:t>Safran Electronics &amp; </a:t>
            </a:r>
            <a:r>
              <a:rPr lang="fr-FR" dirty="0" err="1"/>
              <a:t>Defense</a:t>
            </a:r>
            <a:endParaRPr lang="fr-FR" dirty="0"/>
          </a:p>
        </p:txBody>
      </p:sp>
      <p:pic>
        <p:nvPicPr>
          <p:cNvPr id="2052" name="Picture 4" descr="Photo de profil de Léa Corouge">
            <a:extLst>
              <a:ext uri="{FF2B5EF4-FFF2-40B4-BE49-F238E27FC236}">
                <a16:creationId xmlns:a16="http://schemas.microsoft.com/office/drawing/2014/main" id="{221711D0-BF57-43B2-A423-5D2DF4562C8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46090" y="4683015"/>
            <a:ext cx="1831911" cy="18319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6" name="Picture 2" descr="Bernard UGNON-COUSSIOZ - ALSPECTIVE">
            <a:extLst>
              <a:ext uri="{FF2B5EF4-FFF2-40B4-BE49-F238E27FC236}">
                <a16:creationId xmlns:a16="http://schemas.microsoft.com/office/drawing/2014/main" id="{24937FEC-9FE7-406D-ADA5-036F52638B0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124262" y="1202981"/>
            <a:ext cx="1318460" cy="13455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5" name="ZoneTexte 14">
            <a:extLst>
              <a:ext uri="{FF2B5EF4-FFF2-40B4-BE49-F238E27FC236}">
                <a16:creationId xmlns:a16="http://schemas.microsoft.com/office/drawing/2014/main" id="{A94E4238-6683-4CBB-ADEC-D47C2855A330}"/>
              </a:ext>
            </a:extLst>
          </p:cNvPr>
          <p:cNvSpPr txBox="1"/>
          <p:nvPr/>
        </p:nvSpPr>
        <p:spPr>
          <a:xfrm>
            <a:off x="6685759" y="1454612"/>
            <a:ext cx="4138881" cy="830997"/>
          </a:xfrm>
          <a:prstGeom prst="rect">
            <a:avLst/>
          </a:prstGeom>
          <a:noFill/>
        </p:spPr>
        <p:txBody>
          <a:bodyPr wrap="square" rtlCol="0">
            <a:spAutoFit/>
          </a:bodyPr>
          <a:lstStyle/>
          <a:p>
            <a:r>
              <a:rPr lang="fr-FR" sz="2000" dirty="0"/>
              <a:t>Bernard </a:t>
            </a:r>
            <a:r>
              <a:rPr lang="fr-FR" sz="2000" dirty="0" err="1"/>
              <a:t>Ugnon-Coussioz</a:t>
            </a:r>
            <a:endParaRPr lang="fr-FR" sz="2000" dirty="0"/>
          </a:p>
          <a:p>
            <a:endParaRPr lang="fr-FR" sz="1000" dirty="0"/>
          </a:p>
          <a:p>
            <a:r>
              <a:rPr lang="fr-FR" dirty="0"/>
              <a:t>Directeur de la Fondation Grenoble INP</a:t>
            </a:r>
          </a:p>
        </p:txBody>
      </p:sp>
      <p:pic>
        <p:nvPicPr>
          <p:cNvPr id="3" name="Picture 2" descr="Fondation Grenoble INP - La Fondation Grenoble INP est fière de vous  présenter son nouveau logo. Ce changement fait suite au changement de logo  de Grenoble INP - UGA et de ses">
            <a:extLst>
              <a:ext uri="{FF2B5EF4-FFF2-40B4-BE49-F238E27FC236}">
                <a16:creationId xmlns:a16="http://schemas.microsoft.com/office/drawing/2014/main" id="{54E9001B-304F-490D-B7FA-82A2B406779F}"/>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13262" y="1383491"/>
            <a:ext cx="981840" cy="902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383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71D8365-276A-4C7E-9559-37EB98127C1C}"/>
              </a:ext>
            </a:extLst>
          </p:cNvPr>
          <p:cNvSpPr>
            <a:spLocks noChangeAspect="1"/>
          </p:cNvSpPr>
          <p:nvPr/>
        </p:nvSpPr>
        <p:spPr>
          <a:xfrm>
            <a:off x="378360" y="1256370"/>
            <a:ext cx="2160034" cy="3602075"/>
          </a:xfrm>
          <a:prstGeom prst="rect">
            <a:avLst/>
          </a:prstGeom>
          <a:solidFill>
            <a:srgbClr val="4F9E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bject 7">
            <a:extLst>
              <a:ext uri="{FF2B5EF4-FFF2-40B4-BE49-F238E27FC236}">
                <a16:creationId xmlns:a16="http://schemas.microsoft.com/office/drawing/2014/main" id="{141FF0CD-DB41-40E2-9C42-ED143B113E01}"/>
              </a:ext>
            </a:extLst>
          </p:cNvPr>
          <p:cNvSpPr txBox="1">
            <a:spLocks/>
          </p:cNvSpPr>
          <p:nvPr/>
        </p:nvSpPr>
        <p:spPr>
          <a:xfrm>
            <a:off x="4710062" y="409085"/>
            <a:ext cx="7243400" cy="475130"/>
          </a:xfrm>
          <a:prstGeom prst="rect">
            <a:avLst/>
          </a:prstGeom>
        </p:spPr>
        <p:txBody>
          <a:bodyPr vert="horz" wrap="square" lIns="0" tIns="64135" rIns="0" bIns="0" rtlCol="0">
            <a:spAutoFit/>
          </a:bodyPr>
          <a:lstStyle>
            <a:lvl1pPr algn="l" defTabSz="909187" rtl="0" eaLnBrk="1" latinLnBrk="0" hangingPunct="1">
              <a:lnSpc>
                <a:spcPct val="90000"/>
              </a:lnSpc>
              <a:spcBef>
                <a:spcPct val="0"/>
              </a:spcBef>
              <a:buNone/>
              <a:defRPr sz="4374" kern="1200">
                <a:solidFill>
                  <a:schemeClr val="tx1"/>
                </a:solidFill>
                <a:latin typeface="+mj-lt"/>
                <a:ea typeface="+mj-ea"/>
                <a:cs typeface="+mj-cs"/>
              </a:defRPr>
            </a:lvl1pPr>
          </a:lstStyle>
          <a:p>
            <a:pPr marL="12700" marR="5080" indent="144780" algn="r">
              <a:lnSpc>
                <a:spcPts val="3240"/>
              </a:lnSpc>
              <a:spcBef>
                <a:spcPts val="505"/>
              </a:spcBef>
            </a:pPr>
            <a:r>
              <a:rPr lang="fr-FR" sz="2700" b="1" dirty="0">
                <a:solidFill>
                  <a:srgbClr val="001A6F"/>
                </a:solidFill>
                <a:latin typeface="Work Sans SemiBold"/>
              </a:rPr>
              <a:t>Nos offres selon </a:t>
            </a:r>
            <a:r>
              <a:rPr lang="fr-FR" sz="2700" b="1" dirty="0">
                <a:solidFill>
                  <a:srgbClr val="4F9E30"/>
                </a:solidFill>
                <a:latin typeface="Work Sans SemiBold"/>
              </a:rPr>
              <a:t>votre profil</a:t>
            </a:r>
            <a:endParaRPr lang="fr-FR" sz="2700" b="1" dirty="0">
              <a:solidFill>
                <a:srgbClr val="001A6F"/>
              </a:solidFill>
              <a:latin typeface="Work Sans SemiBold"/>
            </a:endParaRPr>
          </a:p>
        </p:txBody>
      </p:sp>
      <p:sp>
        <p:nvSpPr>
          <p:cNvPr id="22" name="object 8">
            <a:extLst>
              <a:ext uri="{FF2B5EF4-FFF2-40B4-BE49-F238E27FC236}">
                <a16:creationId xmlns:a16="http://schemas.microsoft.com/office/drawing/2014/main" id="{220BE352-C265-4EB8-856E-CACEDB8AA485}"/>
              </a:ext>
            </a:extLst>
          </p:cNvPr>
          <p:cNvSpPr/>
          <p:nvPr/>
        </p:nvSpPr>
        <p:spPr>
          <a:xfrm flipV="1">
            <a:off x="8887442" y="924854"/>
            <a:ext cx="3070858" cy="69895"/>
          </a:xfrm>
          <a:custGeom>
            <a:avLst/>
            <a:gdLst/>
            <a:ahLst/>
            <a:cxnLst/>
            <a:rect l="l" t="t" r="r" b="b"/>
            <a:pathLst>
              <a:path w="1052195">
                <a:moveTo>
                  <a:pt x="0" y="0"/>
                </a:moveTo>
                <a:lnTo>
                  <a:pt x="1052195" y="0"/>
                </a:lnTo>
              </a:path>
            </a:pathLst>
          </a:custGeom>
          <a:ln w="57150">
            <a:solidFill>
              <a:srgbClr val="4F9E30"/>
            </a:solidFill>
          </a:ln>
        </p:spPr>
        <p:txBody>
          <a:bodyPr wrap="square" lIns="0" tIns="0" rIns="0" bIns="0" rtlCol="0"/>
          <a:lstStyle/>
          <a:p>
            <a:endParaRPr/>
          </a:p>
        </p:txBody>
      </p:sp>
      <p:pic>
        <p:nvPicPr>
          <p:cNvPr id="1026" name="Picture 2">
            <a:extLst>
              <a:ext uri="{FF2B5EF4-FFF2-40B4-BE49-F238E27FC236}">
                <a16:creationId xmlns:a16="http://schemas.microsoft.com/office/drawing/2014/main" id="{E51365EE-A009-43E5-9A38-347A22E7255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56505" y="1256370"/>
            <a:ext cx="1685925" cy="6762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5351E55A-1874-48C6-A36E-BFE624192BD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1655" y="1256370"/>
            <a:ext cx="1685925" cy="676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ADA98E0-E645-495C-8C4F-9FF8447ECC8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6805" y="1256370"/>
            <a:ext cx="1695450" cy="6762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2FB00CD8-505B-4106-9834-1EED20DABFD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09131" y="1256370"/>
            <a:ext cx="1695450" cy="676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6C5CC71-2AD8-419B-B7D6-ADEC72DBABE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944281" y="1256370"/>
            <a:ext cx="1685925" cy="67627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45B0466C-EBB9-4530-A9D2-5E20F4C16270}"/>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5507124" y="2878143"/>
            <a:ext cx="16859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B76DE7-FCFB-4465-B48A-059337EC988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7335924" y="2878143"/>
            <a:ext cx="1685925" cy="381000"/>
          </a:xfrm>
          <a:prstGeom prst="rect">
            <a:avLst/>
          </a:prstGeom>
          <a:noFill/>
          <a:extLst>
            <a:ext uri="{909E8E84-426E-40DD-AFC4-6F175D3DCCD1}">
              <a14:hiddenFill xmlns:a14="http://schemas.microsoft.com/office/drawing/2010/main">
                <a:solidFill>
                  <a:srgbClr val="FFFFFF"/>
                </a:solidFill>
              </a14:hiddenFill>
            </a:ext>
          </a:extLst>
        </p:spPr>
      </p:pic>
      <p:sp>
        <p:nvSpPr>
          <p:cNvPr id="30" name="object 16">
            <a:extLst>
              <a:ext uri="{FF2B5EF4-FFF2-40B4-BE49-F238E27FC236}">
                <a16:creationId xmlns:a16="http://schemas.microsoft.com/office/drawing/2014/main" id="{02B25D5A-0417-4A5B-A7F4-66AFB2B52A8A}"/>
              </a:ext>
            </a:extLst>
          </p:cNvPr>
          <p:cNvSpPr txBox="1"/>
          <p:nvPr/>
        </p:nvSpPr>
        <p:spPr>
          <a:xfrm>
            <a:off x="-660010" y="2474800"/>
            <a:ext cx="3064922" cy="258404"/>
          </a:xfrm>
          <a:prstGeom prst="rect">
            <a:avLst/>
          </a:prstGeom>
        </p:spPr>
        <p:txBody>
          <a:bodyPr vert="horz" wrap="square" lIns="0" tIns="12065" rIns="0" bIns="0" rtlCol="0">
            <a:spAutoFit/>
          </a:bodyPr>
          <a:lstStyle/>
          <a:p>
            <a:pPr algn="r" defTabSz="914491"/>
            <a:r>
              <a:rPr lang="fr-FR" sz="1600" b="1" cap="small" spc="-10" dirty="0">
                <a:solidFill>
                  <a:schemeClr val="bg1"/>
                </a:solidFill>
                <a:latin typeface="Arial"/>
                <a:cs typeface="Arial"/>
              </a:rPr>
              <a:t>Types de contrats</a:t>
            </a:r>
          </a:p>
        </p:txBody>
      </p:sp>
      <p:sp>
        <p:nvSpPr>
          <p:cNvPr id="31" name="object 16">
            <a:extLst>
              <a:ext uri="{FF2B5EF4-FFF2-40B4-BE49-F238E27FC236}">
                <a16:creationId xmlns:a16="http://schemas.microsoft.com/office/drawing/2014/main" id="{02855624-715C-41FD-8361-CF45F1940C61}"/>
              </a:ext>
            </a:extLst>
          </p:cNvPr>
          <p:cNvSpPr txBox="1"/>
          <p:nvPr/>
        </p:nvSpPr>
        <p:spPr>
          <a:xfrm>
            <a:off x="-848715" y="3537038"/>
            <a:ext cx="3064922" cy="258404"/>
          </a:xfrm>
          <a:prstGeom prst="rect">
            <a:avLst/>
          </a:prstGeom>
        </p:spPr>
        <p:txBody>
          <a:bodyPr vert="horz" wrap="square" lIns="0" tIns="12065" rIns="0" bIns="0" rtlCol="0">
            <a:spAutoFit/>
          </a:bodyPr>
          <a:lstStyle/>
          <a:p>
            <a:pPr algn="r" defTabSz="914491"/>
            <a:r>
              <a:rPr lang="fr-FR" sz="1600" b="1" cap="small" spc="-10" dirty="0">
                <a:solidFill>
                  <a:schemeClr val="bg1"/>
                </a:solidFill>
                <a:latin typeface="Arial"/>
                <a:cs typeface="Arial"/>
              </a:rPr>
              <a:t>Types d’offres</a:t>
            </a:r>
          </a:p>
        </p:txBody>
      </p:sp>
      <p:sp>
        <p:nvSpPr>
          <p:cNvPr id="33" name="Rectangle : coins arrondis 32">
            <a:extLst>
              <a:ext uri="{FF2B5EF4-FFF2-40B4-BE49-F238E27FC236}">
                <a16:creationId xmlns:a16="http://schemas.microsoft.com/office/drawing/2014/main" id="{2BEBCB4A-2D8D-4C43-A9BE-29AF7DF2C820}"/>
              </a:ext>
            </a:extLst>
          </p:cNvPr>
          <p:cNvSpPr/>
          <p:nvPr/>
        </p:nvSpPr>
        <p:spPr>
          <a:xfrm>
            <a:off x="2632747" y="2286396"/>
            <a:ext cx="1640635" cy="673156"/>
          </a:xfrm>
          <a:prstGeom prst="roundRect">
            <a:avLst/>
          </a:prstGeom>
          <a:solidFill>
            <a:srgbClr val="FFB210"/>
          </a:solidFill>
          <a:ln>
            <a:solidFill>
              <a:srgbClr val="FFB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atin typeface="Work Sans" panose="00000500000000000000" pitchFamily="2" charset="0"/>
              </a:rPr>
              <a:t>Contrat de fourniture seule</a:t>
            </a:r>
          </a:p>
        </p:txBody>
      </p:sp>
      <p:sp>
        <p:nvSpPr>
          <p:cNvPr id="36" name="Rectangle : coins arrondis 35">
            <a:extLst>
              <a:ext uri="{FF2B5EF4-FFF2-40B4-BE49-F238E27FC236}">
                <a16:creationId xmlns:a16="http://schemas.microsoft.com/office/drawing/2014/main" id="{936A615D-3CC0-407A-89BC-2AE5BA408F29}"/>
              </a:ext>
            </a:extLst>
          </p:cNvPr>
          <p:cNvSpPr/>
          <p:nvPr/>
        </p:nvSpPr>
        <p:spPr>
          <a:xfrm>
            <a:off x="4436202" y="2295313"/>
            <a:ext cx="7167350" cy="653042"/>
          </a:xfrm>
          <a:prstGeom prst="roundRect">
            <a:avLst/>
          </a:prstGeom>
          <a:solidFill>
            <a:srgbClr val="FFB210"/>
          </a:solidFill>
          <a:ln>
            <a:solidFill>
              <a:srgbClr val="FFB2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Work Sans" panose="00000500000000000000" pitchFamily="2" charset="0"/>
              </a:rPr>
              <a:t>Contrat unique (fourniture + acheminement)</a:t>
            </a:r>
          </a:p>
        </p:txBody>
      </p:sp>
      <p:sp>
        <p:nvSpPr>
          <p:cNvPr id="37" name="Rectangle : coins arrondis 36">
            <a:extLst>
              <a:ext uri="{FF2B5EF4-FFF2-40B4-BE49-F238E27FC236}">
                <a16:creationId xmlns:a16="http://schemas.microsoft.com/office/drawing/2014/main" id="{087151AB-0680-462C-86F8-6B496ADF873B}"/>
              </a:ext>
            </a:extLst>
          </p:cNvPr>
          <p:cNvSpPr/>
          <p:nvPr/>
        </p:nvSpPr>
        <p:spPr>
          <a:xfrm>
            <a:off x="2597734" y="3511602"/>
            <a:ext cx="8984410" cy="315268"/>
          </a:xfrm>
          <a:prstGeom prst="roundRect">
            <a:avLst/>
          </a:prstGeom>
          <a:solidFill>
            <a:srgbClr val="1089FF"/>
          </a:solidFill>
          <a:ln>
            <a:solidFill>
              <a:srgbClr val="108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Work Sans" panose="00000500000000000000" pitchFamily="2" charset="0"/>
              </a:rPr>
              <a:t>Offres de marchés </a:t>
            </a:r>
          </a:p>
        </p:txBody>
      </p:sp>
      <p:sp>
        <p:nvSpPr>
          <p:cNvPr id="38" name="Rectangle : coins arrondis 37">
            <a:extLst>
              <a:ext uri="{FF2B5EF4-FFF2-40B4-BE49-F238E27FC236}">
                <a16:creationId xmlns:a16="http://schemas.microsoft.com/office/drawing/2014/main" id="{57A87079-5746-4684-B007-70B2425C823A}"/>
              </a:ext>
            </a:extLst>
          </p:cNvPr>
          <p:cNvSpPr/>
          <p:nvPr/>
        </p:nvSpPr>
        <p:spPr>
          <a:xfrm>
            <a:off x="5317102" y="4032760"/>
            <a:ext cx="6265042" cy="315268"/>
          </a:xfrm>
          <a:prstGeom prst="roundRect">
            <a:avLst/>
          </a:prstGeom>
          <a:solidFill>
            <a:srgbClr val="1057C8"/>
          </a:solidFill>
          <a:ln>
            <a:solidFill>
              <a:srgbClr val="105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Work Sans" panose="00000500000000000000" pitchFamily="2" charset="0"/>
              </a:rPr>
              <a:t>Offres de marchés avec grilles de prix</a:t>
            </a:r>
          </a:p>
        </p:txBody>
      </p:sp>
      <p:sp>
        <p:nvSpPr>
          <p:cNvPr id="39" name="Rectangle : coins arrondis 38">
            <a:extLst>
              <a:ext uri="{FF2B5EF4-FFF2-40B4-BE49-F238E27FC236}">
                <a16:creationId xmlns:a16="http://schemas.microsoft.com/office/drawing/2014/main" id="{FBBE8399-CD16-487D-AE90-97BA43E24A24}"/>
              </a:ext>
            </a:extLst>
          </p:cNvPr>
          <p:cNvSpPr/>
          <p:nvPr/>
        </p:nvSpPr>
        <p:spPr>
          <a:xfrm>
            <a:off x="9970935" y="4543177"/>
            <a:ext cx="1611209" cy="315268"/>
          </a:xfrm>
          <a:prstGeom prst="roundRect">
            <a:avLst/>
          </a:prstGeom>
          <a:solidFill>
            <a:srgbClr val="001A70"/>
          </a:solidFill>
          <a:ln>
            <a:solidFill>
              <a:srgbClr val="001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Work Sans" panose="00000500000000000000" pitchFamily="2" charset="0"/>
              </a:rPr>
              <a:t>Tarif historique</a:t>
            </a:r>
            <a:r>
              <a:rPr lang="fr-FR" sz="1400" dirty="0">
                <a:solidFill>
                  <a:srgbClr val="FD5616"/>
                </a:solidFill>
                <a:latin typeface="Work Sans" panose="00000500000000000000" pitchFamily="2" charset="0"/>
              </a:rPr>
              <a:t>*</a:t>
            </a:r>
            <a:endParaRPr lang="fr-FR" sz="1200" dirty="0">
              <a:solidFill>
                <a:srgbClr val="FD5616"/>
              </a:solidFill>
              <a:latin typeface="Work Sans" panose="00000500000000000000" pitchFamily="2" charset="0"/>
            </a:endParaRPr>
          </a:p>
        </p:txBody>
      </p:sp>
      <p:sp>
        <p:nvSpPr>
          <p:cNvPr id="41" name="ZoneTexte 40">
            <a:extLst>
              <a:ext uri="{FF2B5EF4-FFF2-40B4-BE49-F238E27FC236}">
                <a16:creationId xmlns:a16="http://schemas.microsoft.com/office/drawing/2014/main" id="{27CB75AE-DFBC-4033-A104-DB37A5D8056A}"/>
              </a:ext>
            </a:extLst>
          </p:cNvPr>
          <p:cNvSpPr txBox="1"/>
          <p:nvPr/>
        </p:nvSpPr>
        <p:spPr>
          <a:xfrm>
            <a:off x="9992343" y="1668786"/>
            <a:ext cx="1589801" cy="276999"/>
          </a:xfrm>
          <a:prstGeom prst="rect">
            <a:avLst/>
          </a:prstGeom>
          <a:noFill/>
        </p:spPr>
        <p:txBody>
          <a:bodyPr wrap="square">
            <a:spAutoFit/>
          </a:bodyPr>
          <a:lstStyle/>
          <a:p>
            <a:pPr algn="ctr"/>
            <a:r>
              <a:rPr lang="fr-FR" sz="1200" dirty="0"/>
              <a:t>BT ≤ 36 kVA</a:t>
            </a:r>
          </a:p>
        </p:txBody>
      </p:sp>
      <p:sp>
        <p:nvSpPr>
          <p:cNvPr id="42" name="ZoneTexte 41">
            <a:extLst>
              <a:ext uri="{FF2B5EF4-FFF2-40B4-BE49-F238E27FC236}">
                <a16:creationId xmlns:a16="http://schemas.microsoft.com/office/drawing/2014/main" id="{378864C9-EED2-440D-BD48-39D82983E28E}"/>
              </a:ext>
            </a:extLst>
          </p:cNvPr>
          <p:cNvSpPr txBox="1"/>
          <p:nvPr/>
        </p:nvSpPr>
        <p:spPr>
          <a:xfrm>
            <a:off x="8185650" y="1668786"/>
            <a:ext cx="1589801" cy="276999"/>
          </a:xfrm>
          <a:prstGeom prst="rect">
            <a:avLst/>
          </a:prstGeom>
          <a:noFill/>
        </p:spPr>
        <p:txBody>
          <a:bodyPr wrap="square">
            <a:spAutoFit/>
          </a:bodyPr>
          <a:lstStyle/>
          <a:p>
            <a:pPr algn="ctr"/>
            <a:r>
              <a:rPr lang="fr-FR" sz="1200" dirty="0"/>
              <a:t>BT &gt; 36 kVA</a:t>
            </a:r>
          </a:p>
        </p:txBody>
      </p:sp>
      <p:sp>
        <p:nvSpPr>
          <p:cNvPr id="43" name="ZoneTexte 42">
            <a:extLst>
              <a:ext uri="{FF2B5EF4-FFF2-40B4-BE49-F238E27FC236}">
                <a16:creationId xmlns:a16="http://schemas.microsoft.com/office/drawing/2014/main" id="{169D5999-A8A4-44C0-807B-D592D25E8F8A}"/>
              </a:ext>
            </a:extLst>
          </p:cNvPr>
          <p:cNvSpPr txBox="1"/>
          <p:nvPr/>
        </p:nvSpPr>
        <p:spPr>
          <a:xfrm>
            <a:off x="6326805" y="1688573"/>
            <a:ext cx="1589801" cy="276999"/>
          </a:xfrm>
          <a:prstGeom prst="rect">
            <a:avLst/>
          </a:prstGeom>
          <a:noFill/>
        </p:spPr>
        <p:txBody>
          <a:bodyPr wrap="square">
            <a:spAutoFit/>
          </a:bodyPr>
          <a:lstStyle/>
          <a:p>
            <a:pPr algn="ctr"/>
            <a:r>
              <a:rPr lang="fr-FR" sz="1200" dirty="0"/>
              <a:t>HTA &lt; 110 kW</a:t>
            </a:r>
          </a:p>
        </p:txBody>
      </p:sp>
      <p:sp>
        <p:nvSpPr>
          <p:cNvPr id="44" name="ZoneTexte 43">
            <a:extLst>
              <a:ext uri="{FF2B5EF4-FFF2-40B4-BE49-F238E27FC236}">
                <a16:creationId xmlns:a16="http://schemas.microsoft.com/office/drawing/2014/main" id="{E29D666C-5163-4AF6-B21A-8A706AC7F0D5}"/>
              </a:ext>
            </a:extLst>
          </p:cNvPr>
          <p:cNvSpPr txBox="1"/>
          <p:nvPr/>
        </p:nvSpPr>
        <p:spPr>
          <a:xfrm>
            <a:off x="4424061" y="1688572"/>
            <a:ext cx="1748896" cy="276999"/>
          </a:xfrm>
          <a:prstGeom prst="rect">
            <a:avLst/>
          </a:prstGeom>
          <a:noFill/>
        </p:spPr>
        <p:txBody>
          <a:bodyPr wrap="square">
            <a:spAutoFit/>
          </a:bodyPr>
          <a:lstStyle/>
          <a:p>
            <a:pPr algn="ctr"/>
            <a:r>
              <a:rPr lang="fr-FR" sz="1200" dirty="0"/>
              <a:t>110 kW ≤ HTA &lt; 250 kW</a:t>
            </a:r>
          </a:p>
        </p:txBody>
      </p:sp>
      <p:sp>
        <p:nvSpPr>
          <p:cNvPr id="45" name="ZoneTexte 44">
            <a:extLst>
              <a:ext uri="{FF2B5EF4-FFF2-40B4-BE49-F238E27FC236}">
                <a16:creationId xmlns:a16="http://schemas.microsoft.com/office/drawing/2014/main" id="{C7446CA9-BAD8-49B3-A52E-68F44F4DAB3B}"/>
              </a:ext>
            </a:extLst>
          </p:cNvPr>
          <p:cNvSpPr txBox="1"/>
          <p:nvPr/>
        </p:nvSpPr>
        <p:spPr>
          <a:xfrm>
            <a:off x="2651872" y="1689074"/>
            <a:ext cx="1589801" cy="276999"/>
          </a:xfrm>
          <a:prstGeom prst="rect">
            <a:avLst/>
          </a:prstGeom>
          <a:noFill/>
        </p:spPr>
        <p:txBody>
          <a:bodyPr wrap="square">
            <a:spAutoFit/>
          </a:bodyPr>
          <a:lstStyle/>
          <a:p>
            <a:pPr algn="ctr"/>
            <a:r>
              <a:rPr lang="fr-FR" sz="1200" dirty="0"/>
              <a:t>CARD / CART</a:t>
            </a:r>
          </a:p>
        </p:txBody>
      </p:sp>
      <p:sp>
        <p:nvSpPr>
          <p:cNvPr id="46" name="ZoneTexte 45">
            <a:extLst>
              <a:ext uri="{FF2B5EF4-FFF2-40B4-BE49-F238E27FC236}">
                <a16:creationId xmlns:a16="http://schemas.microsoft.com/office/drawing/2014/main" id="{581AC5CF-B1E2-4DFA-A164-71E1BFDE355D}"/>
              </a:ext>
            </a:extLst>
          </p:cNvPr>
          <p:cNvSpPr txBox="1"/>
          <p:nvPr/>
        </p:nvSpPr>
        <p:spPr>
          <a:xfrm>
            <a:off x="2593468" y="1884719"/>
            <a:ext cx="1748896" cy="276999"/>
          </a:xfrm>
          <a:prstGeom prst="rect">
            <a:avLst/>
          </a:prstGeom>
          <a:noFill/>
        </p:spPr>
        <p:txBody>
          <a:bodyPr wrap="square">
            <a:spAutoFit/>
          </a:bodyPr>
          <a:lstStyle/>
          <a:p>
            <a:pPr algn="ctr"/>
            <a:r>
              <a:rPr lang="fr-FR" sz="1200" dirty="0"/>
              <a:t>HTA ≥ 250 kW</a:t>
            </a:r>
          </a:p>
        </p:txBody>
      </p:sp>
      <p:sp>
        <p:nvSpPr>
          <p:cNvPr id="48" name="ZoneTexte 47">
            <a:extLst>
              <a:ext uri="{FF2B5EF4-FFF2-40B4-BE49-F238E27FC236}">
                <a16:creationId xmlns:a16="http://schemas.microsoft.com/office/drawing/2014/main" id="{463B60D6-4178-439C-8ACE-3664539E2CCC}"/>
              </a:ext>
            </a:extLst>
          </p:cNvPr>
          <p:cNvSpPr txBox="1"/>
          <p:nvPr/>
        </p:nvSpPr>
        <p:spPr>
          <a:xfrm>
            <a:off x="10304559" y="4809654"/>
            <a:ext cx="2053727" cy="338554"/>
          </a:xfrm>
          <a:prstGeom prst="rect">
            <a:avLst/>
          </a:prstGeom>
          <a:noFill/>
        </p:spPr>
        <p:txBody>
          <a:bodyPr wrap="square">
            <a:spAutoFit/>
          </a:bodyPr>
          <a:lstStyle/>
          <a:p>
            <a:r>
              <a:rPr lang="fr-FR" sz="1600" dirty="0">
                <a:solidFill>
                  <a:srgbClr val="FD5616"/>
                </a:solidFill>
              </a:rPr>
              <a:t>*</a:t>
            </a:r>
            <a:r>
              <a:rPr lang="fr-FR" sz="900" dirty="0">
                <a:solidFill>
                  <a:srgbClr val="001A6F"/>
                </a:solidFill>
                <a:latin typeface="Work Sans"/>
              </a:rPr>
              <a:t>sous conditions d’éligibilité</a:t>
            </a:r>
            <a:endParaRPr lang="fr-FR" dirty="0">
              <a:solidFill>
                <a:srgbClr val="001A6F"/>
              </a:solidFill>
              <a:latin typeface="Work Sans"/>
            </a:endParaRPr>
          </a:p>
        </p:txBody>
      </p:sp>
      <p:sp>
        <p:nvSpPr>
          <p:cNvPr id="27" name="ZoneTexte 26">
            <a:extLst>
              <a:ext uri="{FF2B5EF4-FFF2-40B4-BE49-F238E27FC236}">
                <a16:creationId xmlns:a16="http://schemas.microsoft.com/office/drawing/2014/main" id="{8BC94D91-10B3-45BE-BFD9-13283A4E4FF1}"/>
              </a:ext>
            </a:extLst>
          </p:cNvPr>
          <p:cNvSpPr txBox="1"/>
          <p:nvPr/>
        </p:nvSpPr>
        <p:spPr>
          <a:xfrm>
            <a:off x="292459" y="4857681"/>
            <a:ext cx="10012100" cy="1400383"/>
          </a:xfrm>
          <a:prstGeom prst="rect">
            <a:avLst/>
          </a:prstGeom>
          <a:noFill/>
        </p:spPr>
        <p:txBody>
          <a:bodyPr wrap="square">
            <a:spAutoFit/>
          </a:bodyPr>
          <a:lstStyle/>
          <a:p>
            <a:r>
              <a:rPr lang="fr-FR" sz="1600" b="1" dirty="0">
                <a:solidFill>
                  <a:schemeClr val="bg2">
                    <a:lumMod val="25000"/>
                  </a:schemeClr>
                </a:solidFill>
              </a:rPr>
              <a:t>Le dispositif ARENH permet de limiter l’impact des prix de marché sur les prix de vente</a:t>
            </a:r>
          </a:p>
          <a:p>
            <a:pPr marL="285750" indent="-285750" algn="just">
              <a:spcBef>
                <a:spcPts val="600"/>
              </a:spcBef>
              <a:buFont typeface="Arial" panose="020B0604020202020204" pitchFamily="34" charset="0"/>
              <a:buChar char="•"/>
            </a:pPr>
            <a:r>
              <a:rPr lang="fr-FR" sz="1600" dirty="0">
                <a:solidFill>
                  <a:schemeClr val="bg2">
                    <a:lumMod val="25000"/>
                  </a:schemeClr>
                </a:solidFill>
              </a:rPr>
              <a:t>Le dispositif ARENH permet à tous les fournisseurs alternatifs de s’approvisionner en électricité auprès d’EDF dans des conditions fixées par les pouvoirs publics, et EDF réplique ce dispositif dans les contrats avec ses clients : ainsi, en moyenne, environ 50% du prix de fourniture peut être construit à partir du prix ARENH, fixé à 42 €/MWh</a:t>
            </a:r>
          </a:p>
        </p:txBody>
      </p:sp>
      <p:pic>
        <p:nvPicPr>
          <p:cNvPr id="28" name="Image 27">
            <a:extLst>
              <a:ext uri="{FF2B5EF4-FFF2-40B4-BE49-F238E27FC236}">
                <a16:creationId xmlns:a16="http://schemas.microsoft.com/office/drawing/2014/main" id="{AB3A3437-E269-46A5-8819-72902AED045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0080" y="5960147"/>
            <a:ext cx="1028700" cy="685800"/>
          </a:xfrm>
          <a:prstGeom prst="rect">
            <a:avLst/>
          </a:prstGeom>
        </p:spPr>
      </p:pic>
    </p:spTree>
    <p:extLst>
      <p:ext uri="{BB962C8B-B14F-4D97-AF65-F5344CB8AC3E}">
        <p14:creationId xmlns:p14="http://schemas.microsoft.com/office/powerpoint/2010/main" val="35798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940D85A-F2D8-4892-960C-DE805F95A08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326222" cy="6933500"/>
          </a:xfrm>
          <a:prstGeom prst="rect">
            <a:avLst/>
          </a:prstGeom>
        </p:spPr>
      </p:pic>
      <p:sp>
        <p:nvSpPr>
          <p:cNvPr id="7" name="ZoneTexte 6">
            <a:extLst>
              <a:ext uri="{FF2B5EF4-FFF2-40B4-BE49-F238E27FC236}">
                <a16:creationId xmlns:a16="http://schemas.microsoft.com/office/drawing/2014/main" id="{5323AFF0-4A0C-2901-B89E-461AAA458F27}"/>
              </a:ext>
            </a:extLst>
          </p:cNvPr>
          <p:cNvSpPr txBox="1"/>
          <p:nvPr/>
        </p:nvSpPr>
        <p:spPr>
          <a:xfrm>
            <a:off x="3035808" y="2598353"/>
            <a:ext cx="6144768" cy="1985159"/>
          </a:xfrm>
          <a:prstGeom prst="rect">
            <a:avLst/>
          </a:prstGeom>
          <a:noFill/>
        </p:spPr>
        <p:txBody>
          <a:bodyPr wrap="square" rtlCol="0">
            <a:spAutoFit/>
          </a:bodyPr>
          <a:lstStyle/>
          <a:p>
            <a:pPr algn="ctr"/>
            <a:r>
              <a:rPr lang="fr-FR" sz="6600" kern="0" cap="all" dirty="0">
                <a:effectLst/>
                <a:latin typeface="Ando Black" pitchFamily="2" charset="77"/>
              </a:rPr>
              <a:t>Soirée</a:t>
            </a:r>
            <a:r>
              <a:rPr lang="fr-FR" sz="6600" kern="0" cap="all" dirty="0">
                <a:solidFill>
                  <a:schemeClr val="bg1"/>
                </a:solidFill>
                <a:effectLst/>
                <a:latin typeface="Ando Black" pitchFamily="2" charset="77"/>
              </a:rPr>
              <a:t> Tapis Rouge </a:t>
            </a:r>
          </a:p>
          <a:p>
            <a:pPr algn="ctr"/>
            <a:r>
              <a:rPr lang="fr-FR" sz="5700" kern="0" cap="all" dirty="0">
                <a:solidFill>
                  <a:schemeClr val="bg1"/>
                </a:solidFill>
                <a:effectLst/>
                <a:latin typeface="Ando Black" pitchFamily="2" charset="77"/>
              </a:rPr>
              <a:t>16 mars 2023</a:t>
            </a:r>
          </a:p>
        </p:txBody>
      </p:sp>
      <p:sp>
        <p:nvSpPr>
          <p:cNvPr id="2" name="Rectangle 1">
            <a:extLst>
              <a:ext uri="{FF2B5EF4-FFF2-40B4-BE49-F238E27FC236}">
                <a16:creationId xmlns:a16="http://schemas.microsoft.com/office/drawing/2014/main" id="{90FA104B-8D0A-4DD8-B93A-C7AEA598A546}"/>
              </a:ext>
            </a:extLst>
          </p:cNvPr>
          <p:cNvSpPr/>
          <p:nvPr/>
        </p:nvSpPr>
        <p:spPr>
          <a:xfrm>
            <a:off x="1311215" y="1966823"/>
            <a:ext cx="9596929" cy="2544793"/>
          </a:xfrm>
          <a:prstGeom prst="rect">
            <a:avLst/>
          </a:prstGeom>
          <a:solidFill>
            <a:srgbClr val="181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dirty="0"/>
              <a:t>Merci de votre attention !</a:t>
            </a:r>
          </a:p>
          <a:p>
            <a:pPr algn="ctr"/>
            <a:endParaRPr lang="fr-FR" dirty="0"/>
          </a:p>
          <a:p>
            <a:pPr algn="ctr"/>
            <a:r>
              <a:rPr lang="fr-FR" sz="2000" dirty="0"/>
              <a:t>Venez à la rencontre des clubs autour d’un buffet dans le hall du bâtiment principal A / B</a:t>
            </a:r>
          </a:p>
        </p:txBody>
      </p:sp>
    </p:spTree>
    <p:extLst>
      <p:ext uri="{BB962C8B-B14F-4D97-AF65-F5344CB8AC3E}">
        <p14:creationId xmlns:p14="http://schemas.microsoft.com/office/powerpoint/2010/main" val="3797327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D44BE-65E8-485D-96DD-1FCA1A6D6C24}"/>
              </a:ext>
            </a:extLst>
          </p:cNvPr>
          <p:cNvSpPr>
            <a:spLocks noGrp="1"/>
          </p:cNvSpPr>
          <p:nvPr>
            <p:ph type="title"/>
          </p:nvPr>
        </p:nvSpPr>
        <p:spPr>
          <a:xfrm>
            <a:off x="457811" y="228745"/>
            <a:ext cx="9220199" cy="1325563"/>
          </a:xfrm>
        </p:spPr>
        <p:txBody>
          <a:bodyPr>
            <a:normAutofit/>
          </a:bodyPr>
          <a:lstStyle/>
          <a:p>
            <a:r>
              <a:rPr lang="fr-FR" dirty="0">
                <a:solidFill>
                  <a:srgbClr val="1D2742"/>
                </a:solidFill>
              </a:rPr>
              <a:t>L’</a:t>
            </a:r>
            <a:r>
              <a:rPr lang="fr-FR" dirty="0" err="1">
                <a:solidFill>
                  <a:srgbClr val="1D2742"/>
                </a:solidFill>
              </a:rPr>
              <a:t>Esisar</a:t>
            </a:r>
            <a:r>
              <a:rPr lang="fr-FR" dirty="0">
                <a:solidFill>
                  <a:srgbClr val="1D2742"/>
                </a:solidFill>
              </a:rPr>
              <a:t>, une école du groupe Grenoble INP - UGA</a:t>
            </a:r>
            <a:br>
              <a:rPr lang="fr-FR" dirty="0">
                <a:solidFill>
                  <a:srgbClr val="1D2742"/>
                </a:solidFill>
              </a:rPr>
            </a:br>
            <a:r>
              <a:rPr lang="fr-FR" sz="3200" dirty="0">
                <a:solidFill>
                  <a:srgbClr val="7C4790"/>
                </a:solidFill>
                <a:latin typeface="Ando Bold" pitchFamily="2" charset="0"/>
              </a:rPr>
              <a:t>Institut d’ingénierie et de Management</a:t>
            </a:r>
            <a:endParaRPr lang="fr-FR" dirty="0">
              <a:solidFill>
                <a:srgbClr val="7C4790"/>
              </a:solidFill>
              <a:latin typeface="Ando Bold" pitchFamily="2" charset="0"/>
            </a:endParaRPr>
          </a:p>
        </p:txBody>
      </p:sp>
      <p:sp>
        <p:nvSpPr>
          <p:cNvPr id="8" name="ZoneTexte 7">
            <a:extLst>
              <a:ext uri="{FF2B5EF4-FFF2-40B4-BE49-F238E27FC236}">
                <a16:creationId xmlns:a16="http://schemas.microsoft.com/office/drawing/2014/main" id="{ABDFBAB3-CD20-455B-B9B8-BE369F5910BF}"/>
              </a:ext>
            </a:extLst>
          </p:cNvPr>
          <p:cNvSpPr txBox="1"/>
          <p:nvPr/>
        </p:nvSpPr>
        <p:spPr>
          <a:xfrm>
            <a:off x="4629762" y="2253462"/>
            <a:ext cx="6500360" cy="1123384"/>
          </a:xfrm>
          <a:prstGeom prst="rect">
            <a:avLst/>
          </a:prstGeom>
          <a:noFill/>
        </p:spPr>
        <p:txBody>
          <a:bodyPr wrap="square" rtlCol="0">
            <a:spAutoFit/>
          </a:bodyPr>
          <a:lstStyle/>
          <a:p>
            <a:r>
              <a:rPr lang="fr-FR" sz="2000" dirty="0"/>
              <a:t>Emmanuel Maitre</a:t>
            </a:r>
          </a:p>
          <a:p>
            <a:endParaRPr lang="fr-FR" sz="1000" dirty="0"/>
          </a:p>
          <a:p>
            <a:r>
              <a:rPr lang="fr-FR" dirty="0"/>
              <a:t>Vice Président adjoint en charge des relations entreprises </a:t>
            </a:r>
          </a:p>
          <a:p>
            <a:r>
              <a:rPr lang="fr-FR" dirty="0"/>
              <a:t>Grenoble INP Institut d'Ingénierie et Management</a:t>
            </a:r>
          </a:p>
        </p:txBody>
      </p:sp>
      <p:pic>
        <p:nvPicPr>
          <p:cNvPr id="10242" name="Picture 2" descr="Photo de profil de Emmanuel Maître">
            <a:extLst>
              <a:ext uri="{FF2B5EF4-FFF2-40B4-BE49-F238E27FC236}">
                <a16:creationId xmlns:a16="http://schemas.microsoft.com/office/drawing/2014/main" id="{30827820-7351-485E-BEDA-D0364121E1EB}"/>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694040" y="2124580"/>
            <a:ext cx="1509002" cy="16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ZoneTexte 8">
            <a:extLst>
              <a:ext uri="{FF2B5EF4-FFF2-40B4-BE49-F238E27FC236}">
                <a16:creationId xmlns:a16="http://schemas.microsoft.com/office/drawing/2014/main" id="{4D23267D-17DE-4D01-A3CE-841EEFC9CD56}"/>
              </a:ext>
            </a:extLst>
          </p:cNvPr>
          <p:cNvSpPr txBox="1"/>
          <p:nvPr/>
        </p:nvSpPr>
        <p:spPr>
          <a:xfrm>
            <a:off x="2476499" y="4592633"/>
            <a:ext cx="3157386" cy="1384995"/>
          </a:xfrm>
          <a:prstGeom prst="rect">
            <a:avLst/>
          </a:prstGeom>
          <a:noFill/>
        </p:spPr>
        <p:txBody>
          <a:bodyPr wrap="square" rtlCol="0">
            <a:spAutoFit/>
          </a:bodyPr>
          <a:lstStyle/>
          <a:p>
            <a:r>
              <a:rPr lang="fr-FR" sz="2000" dirty="0"/>
              <a:t>Gérard </a:t>
            </a:r>
            <a:r>
              <a:rPr lang="fr-FR" sz="2000" dirty="0" err="1"/>
              <a:t>Santraille</a:t>
            </a:r>
            <a:endParaRPr lang="fr-FR" sz="2000" dirty="0"/>
          </a:p>
          <a:p>
            <a:endParaRPr lang="fr-FR" sz="1000" dirty="0"/>
          </a:p>
          <a:p>
            <a:r>
              <a:rPr lang="fr-FR" dirty="0"/>
              <a:t>Président du conseil de </a:t>
            </a:r>
          </a:p>
          <a:p>
            <a:r>
              <a:rPr lang="fr-FR" dirty="0"/>
              <a:t>Grenoble INP – Esisar, UGA</a:t>
            </a:r>
          </a:p>
          <a:p>
            <a:r>
              <a:rPr lang="fr-FR" dirty="0"/>
              <a:t>Président de l’APDISAR</a:t>
            </a:r>
          </a:p>
        </p:txBody>
      </p:sp>
      <p:sp>
        <p:nvSpPr>
          <p:cNvPr id="13" name="ZoneTexte 12">
            <a:extLst>
              <a:ext uri="{FF2B5EF4-FFF2-40B4-BE49-F238E27FC236}">
                <a16:creationId xmlns:a16="http://schemas.microsoft.com/office/drawing/2014/main" id="{9B2D04B3-9742-447F-8D56-B6DDDB24E967}"/>
              </a:ext>
            </a:extLst>
          </p:cNvPr>
          <p:cNvSpPr txBox="1"/>
          <p:nvPr/>
        </p:nvSpPr>
        <p:spPr>
          <a:xfrm>
            <a:off x="7746589" y="4547335"/>
            <a:ext cx="4445412" cy="1384995"/>
          </a:xfrm>
          <a:prstGeom prst="rect">
            <a:avLst/>
          </a:prstGeom>
          <a:noFill/>
        </p:spPr>
        <p:txBody>
          <a:bodyPr wrap="square" rtlCol="0">
            <a:spAutoFit/>
          </a:bodyPr>
          <a:lstStyle/>
          <a:p>
            <a:r>
              <a:rPr lang="fr-FR" sz="2000" dirty="0"/>
              <a:t>Eduardo Mendes</a:t>
            </a:r>
          </a:p>
          <a:p>
            <a:endParaRPr lang="fr-FR" sz="1000" dirty="0"/>
          </a:p>
          <a:p>
            <a:r>
              <a:rPr lang="fr-FR" dirty="0"/>
              <a:t>Professeur des universités</a:t>
            </a:r>
          </a:p>
          <a:p>
            <a:r>
              <a:rPr lang="fr-FR" dirty="0"/>
              <a:t>Directeur de Grenoble INP – Esisar, UGA</a:t>
            </a:r>
          </a:p>
          <a:p>
            <a:r>
              <a:rPr lang="fr-FR" dirty="0"/>
              <a:t>Directeur de l’APDISAR</a:t>
            </a:r>
          </a:p>
        </p:txBody>
      </p:sp>
      <p:pic>
        <p:nvPicPr>
          <p:cNvPr id="3" name="Image 2">
            <a:extLst>
              <a:ext uri="{FF2B5EF4-FFF2-40B4-BE49-F238E27FC236}">
                <a16:creationId xmlns:a16="http://schemas.microsoft.com/office/drawing/2014/main" id="{E57E2556-A55B-4CD8-9AF2-45F7E2CAD8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4303730"/>
            <a:ext cx="1371349" cy="16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 3">
            <a:extLst>
              <a:ext uri="{FF2B5EF4-FFF2-40B4-BE49-F238E27FC236}">
                <a16:creationId xmlns:a16="http://schemas.microsoft.com/office/drawing/2014/main" id="{DA8D3757-4589-4534-9661-2D4BE71E04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1882" y="4398186"/>
            <a:ext cx="1396552" cy="16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393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718D0623-6066-1294-A0EE-93D03126ED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3043" cy="6857415"/>
          </a:xfrm>
          <a:prstGeom prst="rect">
            <a:avLst/>
          </a:prstGeom>
        </p:spPr>
      </p:pic>
    </p:spTree>
    <p:extLst>
      <p:ext uri="{BB962C8B-B14F-4D97-AF65-F5344CB8AC3E}">
        <p14:creationId xmlns:p14="http://schemas.microsoft.com/office/powerpoint/2010/main" val="134363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FAD7EEA-A847-568E-3012-18137C549A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071" y="-18015"/>
            <a:ext cx="12319686" cy="6928639"/>
          </a:xfrm>
          <a:prstGeom prst="rect">
            <a:avLst/>
          </a:prstGeom>
        </p:spPr>
      </p:pic>
    </p:spTree>
    <p:extLst>
      <p:ext uri="{BB962C8B-B14F-4D97-AF65-F5344CB8AC3E}">
        <p14:creationId xmlns:p14="http://schemas.microsoft.com/office/powerpoint/2010/main" val="960601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D44BE-65E8-485D-96DD-1FCA1A6D6C24}"/>
              </a:ext>
            </a:extLst>
          </p:cNvPr>
          <p:cNvSpPr>
            <a:spLocks noGrp="1"/>
          </p:cNvSpPr>
          <p:nvPr>
            <p:ph type="title"/>
          </p:nvPr>
        </p:nvSpPr>
        <p:spPr>
          <a:xfrm>
            <a:off x="435864" y="1508125"/>
            <a:ext cx="2362200" cy="1325563"/>
          </a:xfrm>
        </p:spPr>
        <p:txBody>
          <a:bodyPr>
            <a:normAutofit fontScale="90000"/>
          </a:bodyPr>
          <a:lstStyle/>
          <a:p>
            <a:r>
              <a:rPr lang="fr-FR" dirty="0">
                <a:solidFill>
                  <a:srgbClr val="1D2742"/>
                </a:solidFill>
              </a:rPr>
              <a:t>Nouvelle offre de partenariat</a:t>
            </a:r>
            <a:br>
              <a:rPr lang="fr-FR" dirty="0"/>
            </a:br>
            <a:br>
              <a:rPr lang="fr-FR" dirty="0"/>
            </a:br>
            <a:r>
              <a:rPr lang="fr-FR" sz="7300" dirty="0">
                <a:solidFill>
                  <a:srgbClr val="562A81"/>
                </a:solidFill>
              </a:rPr>
              <a:t>5 axes</a:t>
            </a:r>
            <a:endParaRPr lang="fr-FR" dirty="0">
              <a:solidFill>
                <a:srgbClr val="562A81"/>
              </a:solidFill>
            </a:endParaRPr>
          </a:p>
        </p:txBody>
      </p:sp>
      <p:pic>
        <p:nvPicPr>
          <p:cNvPr id="3" name="Image 2">
            <a:extLst>
              <a:ext uri="{FF2B5EF4-FFF2-40B4-BE49-F238E27FC236}">
                <a16:creationId xmlns:a16="http://schemas.microsoft.com/office/drawing/2014/main" id="{E4FE661D-6FBF-4587-A3C0-AF60F982967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02864" y="117263"/>
            <a:ext cx="8948928" cy="6623473"/>
          </a:xfrm>
          <a:prstGeom prst="rect">
            <a:avLst/>
          </a:prstGeom>
        </p:spPr>
      </p:pic>
    </p:spTree>
    <p:extLst>
      <p:ext uri="{BB962C8B-B14F-4D97-AF65-F5344CB8AC3E}">
        <p14:creationId xmlns:p14="http://schemas.microsoft.com/office/powerpoint/2010/main" val="2322350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1FFDEBC-AD5C-D78B-94E1-F6F16CC2F5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7670"/>
            <a:ext cx="12434727" cy="6993339"/>
          </a:xfrm>
          <a:prstGeom prst="rect">
            <a:avLst/>
          </a:prstGeom>
        </p:spPr>
      </p:pic>
      <p:sp>
        <p:nvSpPr>
          <p:cNvPr id="2" name="Rectangle 1">
            <a:extLst>
              <a:ext uri="{FF2B5EF4-FFF2-40B4-BE49-F238E27FC236}">
                <a16:creationId xmlns:a16="http://schemas.microsoft.com/office/drawing/2014/main" id="{9291CB26-A701-43DB-B51E-5BEEBAE62678}"/>
              </a:ext>
            </a:extLst>
          </p:cNvPr>
          <p:cNvSpPr/>
          <p:nvPr/>
        </p:nvSpPr>
        <p:spPr>
          <a:xfrm>
            <a:off x="5971032" y="4700016"/>
            <a:ext cx="3136392" cy="237744"/>
          </a:xfrm>
          <a:prstGeom prst="rect">
            <a:avLst/>
          </a:prstGeom>
          <a:solidFill>
            <a:srgbClr val="7F2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Ando Bold" pitchFamily="2" charset="0"/>
              </a:rPr>
              <a:t>PROJET INDUSTRIEL (4A)</a:t>
            </a:r>
          </a:p>
        </p:txBody>
      </p:sp>
      <p:sp>
        <p:nvSpPr>
          <p:cNvPr id="4" name="Rectangle 3">
            <a:extLst>
              <a:ext uri="{FF2B5EF4-FFF2-40B4-BE49-F238E27FC236}">
                <a16:creationId xmlns:a16="http://schemas.microsoft.com/office/drawing/2014/main" id="{1EFDE7D0-D0D0-451C-872C-FDF6D68A6507}"/>
              </a:ext>
            </a:extLst>
          </p:cNvPr>
          <p:cNvSpPr/>
          <p:nvPr/>
        </p:nvSpPr>
        <p:spPr>
          <a:xfrm>
            <a:off x="5577840" y="4425696"/>
            <a:ext cx="3813048" cy="237744"/>
          </a:xfrm>
          <a:prstGeom prst="rect">
            <a:avLst/>
          </a:prstGeom>
          <a:solidFill>
            <a:srgbClr val="562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Ando Bold" pitchFamily="2" charset="0"/>
              </a:rPr>
              <a:t>PROJET DE FIN D’ETUDES - PFE (5A)</a:t>
            </a:r>
          </a:p>
        </p:txBody>
      </p:sp>
      <p:sp>
        <p:nvSpPr>
          <p:cNvPr id="6" name="Rectangle 5">
            <a:extLst>
              <a:ext uri="{FF2B5EF4-FFF2-40B4-BE49-F238E27FC236}">
                <a16:creationId xmlns:a16="http://schemas.microsoft.com/office/drawing/2014/main" id="{CCB0AE26-4DE1-4B4C-AB2E-C32F934030AF}"/>
              </a:ext>
            </a:extLst>
          </p:cNvPr>
          <p:cNvSpPr/>
          <p:nvPr/>
        </p:nvSpPr>
        <p:spPr>
          <a:xfrm>
            <a:off x="893064" y="4718304"/>
            <a:ext cx="3136392" cy="237744"/>
          </a:xfrm>
          <a:prstGeom prst="rect">
            <a:avLst/>
          </a:prstGeom>
          <a:solidFill>
            <a:srgbClr val="562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latin typeface="Ando Bold" pitchFamily="2" charset="0"/>
              </a:rPr>
              <a:t>PROJET D’INNOVATION (5A)</a:t>
            </a:r>
          </a:p>
        </p:txBody>
      </p:sp>
      <p:sp>
        <p:nvSpPr>
          <p:cNvPr id="7" name="Rectangle 6">
            <a:extLst>
              <a:ext uri="{FF2B5EF4-FFF2-40B4-BE49-F238E27FC236}">
                <a16:creationId xmlns:a16="http://schemas.microsoft.com/office/drawing/2014/main" id="{EC605925-3C89-4E51-A1B2-D0CA06B7067F}"/>
              </a:ext>
            </a:extLst>
          </p:cNvPr>
          <p:cNvSpPr/>
          <p:nvPr/>
        </p:nvSpPr>
        <p:spPr>
          <a:xfrm>
            <a:off x="10030968" y="4187952"/>
            <a:ext cx="1591056" cy="237744"/>
          </a:xfrm>
          <a:prstGeom prst="rect">
            <a:avLst/>
          </a:prstGeom>
          <a:solidFill>
            <a:srgbClr val="CAC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Ando Bold" pitchFamily="2" charset="0"/>
              </a:rPr>
              <a:t>STAGE TECH (3A)</a:t>
            </a:r>
          </a:p>
        </p:txBody>
      </p:sp>
      <p:pic>
        <p:nvPicPr>
          <p:cNvPr id="10" name="Image 9">
            <a:extLst>
              <a:ext uri="{FF2B5EF4-FFF2-40B4-BE49-F238E27FC236}">
                <a16:creationId xmlns:a16="http://schemas.microsoft.com/office/drawing/2014/main" id="{24628BA9-8537-4C47-B51B-A8130C7AF0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6330" y="2159806"/>
            <a:ext cx="1118134" cy="393112"/>
          </a:xfrm>
          <a:prstGeom prst="rect">
            <a:avLst/>
          </a:prstGeom>
        </p:spPr>
      </p:pic>
      <p:pic>
        <p:nvPicPr>
          <p:cNvPr id="12" name="Image 11">
            <a:extLst>
              <a:ext uri="{FF2B5EF4-FFF2-40B4-BE49-F238E27FC236}">
                <a16:creationId xmlns:a16="http://schemas.microsoft.com/office/drawing/2014/main" id="{6792B8F2-0A29-4246-A4B5-94F88E50A51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02760" y="2830994"/>
            <a:ext cx="468012" cy="283229"/>
          </a:xfrm>
          <a:prstGeom prst="rect">
            <a:avLst/>
          </a:prstGeom>
        </p:spPr>
      </p:pic>
    </p:spTree>
    <p:extLst>
      <p:ext uri="{BB962C8B-B14F-4D97-AF65-F5344CB8AC3E}">
        <p14:creationId xmlns:p14="http://schemas.microsoft.com/office/powerpoint/2010/main" val="1679834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E32384E5-60E2-4DEF-A5C1-F00C80476E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302" y="1348295"/>
            <a:ext cx="6588413" cy="5509705"/>
          </a:xfrm>
          <a:prstGeom prst="rect">
            <a:avLst/>
          </a:prstGeom>
        </p:spPr>
      </p:pic>
      <p:sp>
        <p:nvSpPr>
          <p:cNvPr id="2" name="Titre 1">
            <a:extLst>
              <a:ext uri="{FF2B5EF4-FFF2-40B4-BE49-F238E27FC236}">
                <a16:creationId xmlns:a16="http://schemas.microsoft.com/office/drawing/2014/main" id="{40491007-FEA4-4E79-818E-65A1A9BE26AD}"/>
              </a:ext>
            </a:extLst>
          </p:cNvPr>
          <p:cNvSpPr txBox="1">
            <a:spLocks/>
          </p:cNvSpPr>
          <p:nvPr/>
        </p:nvSpPr>
        <p:spPr>
          <a:xfrm>
            <a:off x="2133600" y="365125"/>
            <a:ext cx="9220199" cy="1325563"/>
          </a:xfrm>
          <a:prstGeom prst="rect">
            <a:avLst/>
          </a:prstGeom>
        </p:spPr>
        <p:txBody>
          <a:bodyPr/>
          <a:lstStyle>
            <a:lvl1pPr algn="l" defTabSz="914400" rtl="0" eaLnBrk="1" latinLnBrk="0" hangingPunct="1">
              <a:lnSpc>
                <a:spcPct val="90000"/>
              </a:lnSpc>
              <a:spcBef>
                <a:spcPct val="0"/>
              </a:spcBef>
              <a:buNone/>
              <a:defRPr sz="5000" kern="1200">
                <a:solidFill>
                  <a:schemeClr val="tx1"/>
                </a:solidFill>
                <a:latin typeface="Ando Black" pitchFamily="2" charset="0"/>
                <a:ea typeface="+mj-ea"/>
                <a:cs typeface="+mj-cs"/>
              </a:defRPr>
            </a:lvl1pPr>
          </a:lstStyle>
          <a:p>
            <a:r>
              <a:rPr lang="fr-FR" dirty="0">
                <a:solidFill>
                  <a:srgbClr val="1D2742"/>
                </a:solidFill>
              </a:rPr>
              <a:t>L’INSERTION PRO et le PROJET DE FIN D’ETUDES - PFE</a:t>
            </a:r>
          </a:p>
        </p:txBody>
      </p:sp>
      <p:sp>
        <p:nvSpPr>
          <p:cNvPr id="3" name="Titre 1">
            <a:extLst>
              <a:ext uri="{FF2B5EF4-FFF2-40B4-BE49-F238E27FC236}">
                <a16:creationId xmlns:a16="http://schemas.microsoft.com/office/drawing/2014/main" id="{AF7817C9-C982-49C8-B113-A365BE74D197}"/>
              </a:ext>
            </a:extLst>
          </p:cNvPr>
          <p:cNvSpPr txBox="1">
            <a:spLocks/>
          </p:cNvSpPr>
          <p:nvPr/>
        </p:nvSpPr>
        <p:spPr>
          <a:xfrm rot="19857358">
            <a:off x="240889" y="212083"/>
            <a:ext cx="19910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000" kern="1200">
                <a:solidFill>
                  <a:schemeClr val="tx1"/>
                </a:solidFill>
                <a:latin typeface="Ando Black" pitchFamily="2" charset="0"/>
                <a:ea typeface="+mj-ea"/>
                <a:cs typeface="+mj-cs"/>
              </a:defRPr>
            </a:lvl1pPr>
          </a:lstStyle>
          <a:p>
            <a:r>
              <a:rPr lang="fr-FR" dirty="0">
                <a:solidFill>
                  <a:srgbClr val="7C4790"/>
                </a:solidFill>
                <a:latin typeface="Ando Inline" pitchFamily="2" charset="0"/>
              </a:rPr>
              <a:t>Zoom sur</a:t>
            </a:r>
          </a:p>
        </p:txBody>
      </p:sp>
      <p:pic>
        <p:nvPicPr>
          <p:cNvPr id="8" name="Image 7">
            <a:extLst>
              <a:ext uri="{FF2B5EF4-FFF2-40B4-BE49-F238E27FC236}">
                <a16:creationId xmlns:a16="http://schemas.microsoft.com/office/drawing/2014/main" id="{D9266C61-57F3-4346-B01F-EFE455C012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81715" y="4119992"/>
            <a:ext cx="5010849" cy="2738947"/>
          </a:xfrm>
          <a:prstGeom prst="rect">
            <a:avLst/>
          </a:prstGeom>
        </p:spPr>
      </p:pic>
      <p:pic>
        <p:nvPicPr>
          <p:cNvPr id="9" name="Image 8">
            <a:extLst>
              <a:ext uri="{FF2B5EF4-FFF2-40B4-BE49-F238E27FC236}">
                <a16:creationId xmlns:a16="http://schemas.microsoft.com/office/drawing/2014/main" id="{504ACF7E-6CCB-44C8-BEE7-D2A739638B2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5829"/>
          <a:stretch/>
        </p:blipFill>
        <p:spPr>
          <a:xfrm>
            <a:off x="6881715" y="1347356"/>
            <a:ext cx="5010849" cy="2772054"/>
          </a:xfrm>
          <a:prstGeom prst="rect">
            <a:avLst/>
          </a:prstGeom>
        </p:spPr>
      </p:pic>
    </p:spTree>
    <p:extLst>
      <p:ext uri="{BB962C8B-B14F-4D97-AF65-F5344CB8AC3E}">
        <p14:creationId xmlns:p14="http://schemas.microsoft.com/office/powerpoint/2010/main" val="3377147688"/>
      </p:ext>
    </p:extLst>
  </p:cSld>
  <p:clrMapOvr>
    <a:masterClrMapping/>
  </p:clrMapOvr>
</p:sld>
</file>

<file path=ppt/theme/theme1.xml><?xml version="1.0" encoding="utf-8"?>
<a:theme xmlns:a="http://schemas.openxmlformats.org/drawingml/2006/main" name="Thème Offic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2538</TotalTime>
  <Words>1640</Words>
  <Application>Microsoft Office PowerPoint</Application>
  <PresentationFormat>Grand écran</PresentationFormat>
  <Paragraphs>260</Paragraphs>
  <Slides>31</Slides>
  <Notes>3</Notes>
  <HiddenSlides>0</HiddenSlides>
  <MMClips>0</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31</vt:i4>
      </vt:variant>
    </vt:vector>
  </HeadingPairs>
  <TitlesOfParts>
    <vt:vector size="47" baseType="lpstr">
      <vt:lpstr>MS PGothic</vt:lpstr>
      <vt:lpstr>Ando Black</vt:lpstr>
      <vt:lpstr>Ando Bold</vt:lpstr>
      <vt:lpstr>Ando Inline</vt:lpstr>
      <vt:lpstr>Arial</vt:lpstr>
      <vt:lpstr>Calibri</vt:lpstr>
      <vt:lpstr>Calibri Light</vt:lpstr>
      <vt:lpstr>Enedis</vt:lpstr>
      <vt:lpstr>Enedis Light</vt:lpstr>
      <vt:lpstr>Public Sans Light</vt:lpstr>
      <vt:lpstr>Roboto</vt:lpstr>
      <vt:lpstr>Times New Roman</vt:lpstr>
      <vt:lpstr>Wingdings</vt:lpstr>
      <vt:lpstr>Work Sans</vt:lpstr>
      <vt:lpstr>Work Sans SemiBold</vt:lpstr>
      <vt:lpstr>Thème Office 2013 – 2022</vt:lpstr>
      <vt:lpstr>Présentation PowerPoint</vt:lpstr>
      <vt:lpstr>Introduction</vt:lpstr>
      <vt:lpstr>1ères conventions de partenariat signées le 16 mars 2023</vt:lpstr>
      <vt:lpstr>L’Esisar, une école du groupe Grenoble INP - UGA Institut d’ingénierie et de Management</vt:lpstr>
      <vt:lpstr>Présentation PowerPoint</vt:lpstr>
      <vt:lpstr>Présentation PowerPoint</vt:lpstr>
      <vt:lpstr>Nouvelle offre de partenariat  5 axes</vt:lpstr>
      <vt:lpstr>Présentation PowerPoint</vt:lpstr>
      <vt:lpstr>Présentation PowerPoint</vt:lpstr>
      <vt:lpstr>Présentation PowerPoint</vt:lpstr>
      <vt:lpstr>Le PROJET INDUSTRIEL L’apprentissage par projet</vt:lpstr>
      <vt:lpstr>Le PROJET INDUSTRIEL</vt:lpstr>
      <vt:lpstr>Le PROJET D’INNOVATION Réalisation d’un prototype réel ou virtuel</vt:lpstr>
      <vt:lpstr>Le PROJET D’INNOVATION</vt:lpstr>
      <vt:lpstr>Le PROJET D’INNOVATION</vt:lpstr>
      <vt:lpstr>Le PROJET D’INNOVATION</vt:lpstr>
      <vt:lpstr>Les PROJETS des ETUDIANTS Projets CanSat et DroneLoad</vt:lpstr>
      <vt:lpstr>Compétition CanSat 1ère place en 2021 et 2nde place en 2022</vt:lpstr>
      <vt:lpstr>Compétition Droneload 1ère participation</vt:lpstr>
      <vt:lpstr>Les prochaines dates</vt:lpstr>
      <vt:lpstr>Présentation PowerPoint</vt:lpstr>
      <vt:lpstr>Présentation PowerPoint</vt:lpstr>
      <vt:lpstr>2022 : un système électrique résilient face à une crise énergétique inédite</vt:lpstr>
      <vt:lpstr>Présentation PowerPoint</vt:lpstr>
      <vt:lpstr>Présentation PowerPoint</vt:lpstr>
      <vt:lpstr>En raccordant consommateurs et producteurs, le Réseau Public de Distribution permet à chacun de bénéficier du système électrique français et européen.</vt:lpstr>
      <vt:lpstr>Présentation PowerPoint</vt:lpstr>
      <vt:lpstr>Scénario de la Transition Energétique - Maille Enedis</vt:lpstr>
      <vt:lpstr>Les composantes de la facture électricité</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Starteo Corp.</dc:creator>
  <cp:lastModifiedBy>DUEE Anne-Laure</cp:lastModifiedBy>
  <cp:revision>119</cp:revision>
  <dcterms:created xsi:type="dcterms:W3CDTF">2023-01-10T11:28:06Z</dcterms:created>
  <dcterms:modified xsi:type="dcterms:W3CDTF">2023-03-15T09:02:05Z</dcterms:modified>
</cp:coreProperties>
</file>