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5" r:id="rId1"/>
    <p:sldMasterId id="2147483847" r:id="rId2"/>
  </p:sldMasterIdLst>
  <p:notesMasterIdLst>
    <p:notesMasterId r:id="rId34"/>
  </p:notesMasterIdLst>
  <p:handoutMasterIdLst>
    <p:handoutMasterId r:id="rId35"/>
  </p:handoutMasterIdLst>
  <p:sldIdLst>
    <p:sldId id="259" r:id="rId3"/>
    <p:sldId id="260" r:id="rId4"/>
    <p:sldId id="275" r:id="rId5"/>
    <p:sldId id="261" r:id="rId6"/>
    <p:sldId id="269" r:id="rId7"/>
    <p:sldId id="274" r:id="rId8"/>
    <p:sldId id="262" r:id="rId9"/>
    <p:sldId id="263" r:id="rId10"/>
    <p:sldId id="270" r:id="rId11"/>
    <p:sldId id="264" r:id="rId12"/>
    <p:sldId id="265" r:id="rId13"/>
    <p:sldId id="277" r:id="rId14"/>
    <p:sldId id="286" r:id="rId15"/>
    <p:sldId id="273" r:id="rId16"/>
    <p:sldId id="267" r:id="rId17"/>
    <p:sldId id="268" r:id="rId18"/>
    <p:sldId id="279" r:id="rId19"/>
    <p:sldId id="278" r:id="rId20"/>
    <p:sldId id="280" r:id="rId21"/>
    <p:sldId id="288" r:id="rId22"/>
    <p:sldId id="287" r:id="rId23"/>
    <p:sldId id="289" r:id="rId24"/>
    <p:sldId id="281" r:id="rId25"/>
    <p:sldId id="290" r:id="rId26"/>
    <p:sldId id="291" r:id="rId27"/>
    <p:sldId id="276" r:id="rId28"/>
    <p:sldId id="292" r:id="rId29"/>
    <p:sldId id="293" r:id="rId30"/>
    <p:sldId id="272" r:id="rId31"/>
    <p:sldId id="283" r:id="rId32"/>
    <p:sldId id="282" r:id="rId33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pos="151" userDrawn="1">
          <p15:clr>
            <a:srgbClr val="A4A3A4"/>
          </p15:clr>
        </p15:guide>
        <p15:guide id="7" pos="7529" userDrawn="1">
          <p15:clr>
            <a:srgbClr val="A4A3A4"/>
          </p15:clr>
        </p15:guide>
        <p15:guide id="8" pos="7348" userDrawn="1">
          <p15:clr>
            <a:srgbClr val="A4A3A4"/>
          </p15:clr>
        </p15:guide>
        <p15:guide id="9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D46"/>
    <a:srgbClr val="8323CB"/>
    <a:srgbClr val="9230DC"/>
    <a:srgbClr val="872B87"/>
    <a:srgbClr val="E6500F"/>
    <a:srgbClr val="003366"/>
    <a:srgbClr val="00A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240" y="200"/>
      </p:cViewPr>
      <p:guideLst>
        <p:guide orient="horz" pos="119"/>
        <p:guide orient="horz" pos="4065"/>
        <p:guide orient="horz" pos="3838"/>
        <p:guide orient="horz" pos="618"/>
        <p:guide orient="horz" pos="255"/>
        <p:guide pos="151"/>
        <p:guide pos="7529"/>
        <p:guide pos="7348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9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83E60E53-F045-4913-8E7F-6FE3146C87BC}" type="datetime1">
              <a:rPr lang="fr-FR"/>
              <a:pPr>
                <a:defRPr/>
              </a:pPr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BECB2C05-C35C-4C0B-AF25-D296231BAC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EC14C2DD-5DD3-431C-94F6-CF347C514599}" type="datetime1">
              <a:rPr lang="fr-FR"/>
              <a:pPr>
                <a:defRPr/>
              </a:pPr>
              <a:t>30/08/2021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98679E9C-52BD-410C-8728-DAC3C47D80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66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2291982-ECCC-4A24-9A4A-BAB59CD86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429000"/>
            <a:ext cx="4151785" cy="3441700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26CEEEDF-A995-4067-A05E-293311204B85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9F8AB618-817E-4CEB-9FDD-34F1031D2CEC}"/>
              </a:ext>
            </a:extLst>
          </p:cNvPr>
          <p:cNvSpPr/>
          <p:nvPr userDrawn="1"/>
        </p:nvSpPr>
        <p:spPr bwMode="auto">
          <a:xfrm>
            <a:off x="0" y="2683892"/>
            <a:ext cx="1326123" cy="157222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0423C337-5654-4CE2-B9EE-C93BF1150A77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F585A7F5-E5E4-4256-A803-49E1E84CF68A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3" name="Graphique 36">
            <a:extLst>
              <a:ext uri="{FF2B5EF4-FFF2-40B4-BE49-F238E27FC236}">
                <a16:creationId xmlns:a16="http://schemas.microsoft.com/office/drawing/2014/main" id="{FE62AB61-E7C2-465B-A634-CA7F6B3954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78400" y="828000"/>
            <a:ext cx="3503416" cy="126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B884E58-AE3B-411E-89B0-1DFE978E7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3891"/>
            <a:ext cx="9144000" cy="826071"/>
          </a:xfrm>
          <a:prstGeom prst="rect">
            <a:avLst/>
          </a:prstGeom>
        </p:spPr>
        <p:txBody>
          <a:bodyPr anchor="b"/>
          <a:lstStyle>
            <a:lvl1pPr algn="ctr">
              <a:defRPr sz="4800" baseline="0">
                <a:solidFill>
                  <a:srgbClr val="282D46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DAADDE-FB64-414E-A7EA-FE45D872E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63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872B87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60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4F94E9B3-8398-4640-8057-771DF37B2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384" y="468000"/>
            <a:ext cx="1201175" cy="432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74250065-520D-42DD-8275-A858F3198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3587" y="6528661"/>
            <a:ext cx="4232869" cy="2127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7F461A-15B4-4747-9189-5038E7E8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2D4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CFA8B29-36CD-4544-B769-3475993B05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1628775"/>
            <a:ext cx="11090276" cy="4608537"/>
          </a:xfrm>
        </p:spPr>
        <p:txBody>
          <a:bodyPr/>
          <a:lstStyle>
            <a:lvl1pPr>
              <a:defRPr>
                <a:solidFill>
                  <a:srgbClr val="282D46"/>
                </a:solidFill>
              </a:defRPr>
            </a:lvl1pPr>
            <a:lvl2pPr>
              <a:defRPr>
                <a:solidFill>
                  <a:srgbClr val="282D46"/>
                </a:solidFill>
              </a:defRPr>
            </a:lvl2pPr>
            <a:lvl3pPr>
              <a:defRPr>
                <a:solidFill>
                  <a:srgbClr val="282D46"/>
                </a:solidFill>
              </a:defRPr>
            </a:lvl3pPr>
            <a:lvl4pPr>
              <a:defRPr>
                <a:solidFill>
                  <a:srgbClr val="282D46"/>
                </a:solidFill>
              </a:defRPr>
            </a:lvl4pPr>
            <a:lvl5pPr>
              <a:defRPr>
                <a:solidFill>
                  <a:srgbClr val="282D46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452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4E2CE1-A77F-4A8E-BA41-D410DBF02A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429000"/>
            <a:ext cx="4151785" cy="3441700"/>
          </a:xfrm>
          <a:prstGeom prst="rect">
            <a:avLst/>
          </a:prstGeom>
        </p:spPr>
      </p:pic>
      <p:sp>
        <p:nvSpPr>
          <p:cNvPr id="3" name="Graphique 28">
            <a:extLst>
              <a:ext uri="{FF2B5EF4-FFF2-40B4-BE49-F238E27FC236}">
                <a16:creationId xmlns:a16="http://schemas.microsoft.com/office/drawing/2014/main" id="{97BAB526-7655-4571-8166-9FB4B211A39C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8482298-3999-419A-86FC-D3A0D88F7AE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82826" y="2640659"/>
            <a:ext cx="28803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72FFF32-CA11-469A-97D4-6FD4BAD6A707}"/>
              </a:ext>
            </a:extLst>
          </p:cNvPr>
          <p:cNvSpPr/>
          <p:nvPr userDrawn="1"/>
        </p:nvSpPr>
        <p:spPr bwMode="auto">
          <a:xfrm>
            <a:off x="0" y="2683892"/>
            <a:ext cx="1326123" cy="1572225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2C337348-43CB-4AB4-9468-7579AAF4377B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3AD68D6A-A1C8-40B0-8475-10ABC7CD97FF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" name="Graphique 36">
            <a:extLst>
              <a:ext uri="{FF2B5EF4-FFF2-40B4-BE49-F238E27FC236}">
                <a16:creationId xmlns:a16="http://schemas.microsoft.com/office/drawing/2014/main" id="{53CB8441-2ACA-44F3-A3F0-783E0F93FB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8400" y="828000"/>
            <a:ext cx="3503416" cy="12600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0809C85-DA1E-436C-ADD2-E4A73F91A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1339" y="2301286"/>
            <a:ext cx="4515853" cy="2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B2A3F2-4D6B-4741-AB18-88F91A5506B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01B449A0-5518-4DF0-B810-EBA111CEF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30/08/2021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585C3FC-96D7-4F9B-A092-0E50EE6F4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27C340CD-E54E-400B-B41C-D31ECE9A8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82D46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82D46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82D46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82D46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82D46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82D46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dates-importantes-2021-2022.d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737E2-D475-49F7-9C72-80341EFEE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Réunion de rentrée 2021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D3BDFF-37DC-4E19-A803-60A6B6ED7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 30 aout 2021</a:t>
            </a:r>
          </a:p>
        </p:txBody>
      </p:sp>
    </p:spTree>
    <p:extLst>
      <p:ext uri="{BB962C8B-B14F-4D97-AF65-F5344CB8AC3E}">
        <p14:creationId xmlns:p14="http://schemas.microsoft.com/office/powerpoint/2010/main" val="395222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9D972-A82F-436E-A792-62FADB67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nouveaux départements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D2B4EFE-44D2-4525-97B7-33271D104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948305"/>
              </p:ext>
            </p:extLst>
          </p:nvPr>
        </p:nvGraphicFramePr>
        <p:xfrm>
          <a:off x="2062800" y="2062800"/>
          <a:ext cx="8229600" cy="2925968"/>
        </p:xfrm>
        <a:graphic>
          <a:graphicData uri="http://schemas.openxmlformats.org/drawingml/2006/table">
            <a:tbl>
              <a:tblPr bandRow="1"/>
              <a:tblGrid>
                <a:gridCol w="5029201">
                  <a:extLst>
                    <a:ext uri="{9D8B030D-6E8A-4147-A177-3AD203B41FA5}">
                      <a16:colId xmlns:a16="http://schemas.microsoft.com/office/drawing/2014/main" val="3696976989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460262130"/>
                    </a:ext>
                  </a:extLst>
                </a:gridCol>
              </a:tblGrid>
              <a:tr h="286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Mathématiques pour l’ingénieur (MA)</a:t>
                      </a:r>
                      <a:endParaRPr lang="fr-FR" sz="1800" kern="1200" noProof="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Laurent LEFEVRE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340052"/>
                  </a:ext>
                </a:extLst>
              </a:tr>
              <a:tr h="286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Automatique - TS (AC)</a:t>
                      </a:r>
                      <a:endParaRPr lang="fr-FR" sz="1800" kern="1200" noProof="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 err="1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Ionela</a:t>
                      </a:r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 PRODAN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Systèmes Matériels et Logiciels (SML)</a:t>
                      </a:r>
                      <a:endParaRPr lang="fr-FR" sz="1800" kern="1200" noProof="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David HELY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273"/>
                  </a:ext>
                </a:extLst>
              </a:tr>
              <a:tr h="286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Electronique – Physique (CSC – SCE – PH)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Laurent GUILLOTON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Informatique </a:t>
                      </a:r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(CS – NE – OS – SE)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Laure GONNORD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443589"/>
                  </a:ext>
                </a:extLst>
              </a:tr>
              <a:tr h="286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Sport </a:t>
                      </a:r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(SP)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Sébastien CRESPY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Techniques d’entreprise (MB)</a:t>
                      </a:r>
                      <a:endParaRPr lang="fr-FR" sz="1800" kern="1200" noProof="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Céline JEANNE</a:t>
                      </a:r>
                      <a:endParaRPr lang="fr-FR" sz="1800" kern="1200" noProof="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Langues </a:t>
                      </a:r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(LA)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noProof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Laura JOYCE</a:t>
                      </a:r>
                    </a:p>
                  </a:txBody>
                  <a:tcPr marL="91443" marR="91443"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9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9D972-A82F-436E-A792-62FADB67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services liés aux études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852CA97-FD10-4501-84C9-D1EB57A4D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875985"/>
              </p:ext>
            </p:extLst>
          </p:nvPr>
        </p:nvGraphicFramePr>
        <p:xfrm>
          <a:off x="2063552" y="1772816"/>
          <a:ext cx="8208962" cy="40020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9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180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Service Scolarité Esisar</a:t>
                      </a:r>
                    </a:p>
                  </a:txBody>
                  <a:tcPr marL="91441" marR="91441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eaLnBrk="1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buFont typeface="Arial" charset="0"/>
                        <a:buNone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Mylène CHAVAROT</a:t>
                      </a:r>
                    </a:p>
                    <a:p>
                      <a:pPr lvl="0" eaLnBrk="1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buFont typeface="Arial" charset="0"/>
                        <a:buNone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Marine BOULANGER</a:t>
                      </a:r>
                      <a:endParaRPr lang="fr-FR" altLang="fr-FR" sz="1800" kern="1200" baseline="0" dirty="0">
                        <a:solidFill>
                          <a:srgbClr val="96148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  <a:p>
                      <a:pPr lvl="0" eaLnBrk="1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buFont typeface="Arial" charset="0"/>
                        <a:buNone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Murielle SANTOVERT</a:t>
                      </a:r>
                    </a:p>
                    <a:p>
                      <a:pPr lvl="0" eaLnBrk="1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buFont typeface="Arial" charset="0"/>
                        <a:buNone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Véronique ROUX</a:t>
                      </a:r>
                    </a:p>
                    <a:p>
                      <a:pPr lvl="0" eaLnBrk="1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buFont typeface="Arial" charset="0"/>
                        <a:buNone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Stéphanie MICHELON en support</a:t>
                      </a:r>
                      <a:r>
                        <a:rPr lang="fr-FR" altLang="fr-FR" sz="1800" kern="1200" baseline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 à </a:t>
                      </a: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50%</a:t>
                      </a:r>
                    </a:p>
                  </a:txBody>
                  <a:tcPr marL="91441" marR="91441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2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Service Scolarité Prépa INP</a:t>
                      </a:r>
                    </a:p>
                  </a:txBody>
                  <a:tcPr marL="91441" marR="91441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Murielle GUILLERMIN</a:t>
                      </a:r>
                    </a:p>
                  </a:txBody>
                  <a:tcPr marL="91441" marR="91441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108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Service RI</a:t>
                      </a:r>
                    </a:p>
                  </a:txBody>
                  <a:tcPr marL="91441" marR="91441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buFont typeface="Arial" charset="0"/>
                        <a:buNone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Emmanuelle GATIEN / Florence BOULAY</a:t>
                      </a:r>
                    </a:p>
                    <a:p>
                      <a:pPr lvl="0" eaLnBrk="1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buFont typeface="Arial" charset="0"/>
                        <a:buNone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Emmanuelle BETON</a:t>
                      </a:r>
                    </a:p>
                  </a:txBody>
                  <a:tcPr marL="91441" marR="91441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963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Service Stages, insertion et emploi</a:t>
                      </a:r>
                    </a:p>
                  </a:txBody>
                  <a:tcPr marL="91441" marR="91441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buFont typeface="Arial" charset="0"/>
                        <a:buNone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Karine PHILIPPE-CHASSARD</a:t>
                      </a:r>
                    </a:p>
                  </a:txBody>
                  <a:tcPr marL="91441" marR="91441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63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9DFC8-5827-4D02-BA48-353226575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2420888"/>
            <a:ext cx="11090276" cy="936104"/>
          </a:xfrm>
        </p:spPr>
        <p:txBody>
          <a:bodyPr/>
          <a:lstStyle/>
          <a:p>
            <a:pPr marL="0" indent="0" algn="ctr">
              <a:buNone/>
            </a:pPr>
            <a:r>
              <a:rPr lang="fr-FR" sz="4800" dirty="0"/>
              <a:t>Le calendrier pédagogique</a:t>
            </a:r>
          </a:p>
        </p:txBody>
      </p:sp>
    </p:spTree>
    <p:extLst>
      <p:ext uri="{BB962C8B-B14F-4D97-AF65-F5344CB8AC3E}">
        <p14:creationId xmlns:p14="http://schemas.microsoft.com/office/powerpoint/2010/main" val="191912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13E82-2D21-4536-A906-3700B5E6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calendrier pédagogique</a:t>
            </a: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DABEF565-39EE-4057-8406-2B7987DE07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Lien Document </a:t>
            </a:r>
            <a:r>
              <a:rPr lang="fr-FR" dirty="0">
                <a:hlinkClick r:id="rId2" action="ppaction://hlinkfile"/>
              </a:rPr>
              <a:t>dates importantes 2021-2022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46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9DFC8-5827-4D02-BA48-353226575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2420888"/>
            <a:ext cx="11090276" cy="936104"/>
          </a:xfrm>
        </p:spPr>
        <p:txBody>
          <a:bodyPr/>
          <a:lstStyle/>
          <a:p>
            <a:pPr marL="0" indent="0" algn="ctr">
              <a:buNone/>
            </a:pPr>
            <a:r>
              <a:rPr lang="fr-FR" sz="4800" dirty="0"/>
              <a:t>Résultats des admissions 2021-2022</a:t>
            </a:r>
          </a:p>
        </p:txBody>
      </p:sp>
    </p:spTree>
    <p:extLst>
      <p:ext uri="{BB962C8B-B14F-4D97-AF65-F5344CB8AC3E}">
        <p14:creationId xmlns:p14="http://schemas.microsoft.com/office/powerpoint/2010/main" val="224971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5BBB4-4007-477D-95D9-C9F5ED60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Admissions en 1</a:t>
            </a:r>
            <a:r>
              <a:rPr lang="fr-FR" baseline="30000" dirty="0"/>
              <a:t>ère</a:t>
            </a:r>
            <a:r>
              <a:rPr lang="fr-FR" dirty="0"/>
              <a:t> année </a:t>
            </a:r>
            <a:r>
              <a:rPr lang="fr-FR" dirty="0" err="1"/>
              <a:t>Esisar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627533-6DAC-4715-BFF2-AE55CF23B2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altLang="fr-FR" sz="2000" dirty="0">
                <a:latin typeface="DIN Medium"/>
              </a:rPr>
              <a:t>Effectif Recrutés GEIPI :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fr-FR" altLang="fr-FR" sz="2000" dirty="0">
              <a:latin typeface="DIN Medium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endParaRPr lang="fr-FR" altLang="fr-FR" sz="2000" dirty="0">
              <a:latin typeface="DIN Medium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fr-FR" altLang="fr-FR" sz="2000" dirty="0">
                <a:latin typeface="DIN Medium"/>
              </a:rPr>
              <a:t>Hors GEIPI :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endParaRPr lang="fr-FR" altLang="fr-FR" sz="2000" dirty="0">
              <a:latin typeface="DIN Medium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endParaRPr lang="fr-FR" altLang="fr-FR" sz="2000" dirty="0">
              <a:latin typeface="DIN Medium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endParaRPr lang="fr-FR" altLang="fr-FR" sz="2000" dirty="0">
              <a:latin typeface="DIN Medium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endParaRPr lang="fr-FR" altLang="fr-FR" sz="2000" dirty="0">
              <a:latin typeface="DIN Medium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fr-FR" altLang="fr-FR" sz="2000" dirty="0">
                <a:latin typeface="DIN Medium"/>
              </a:rPr>
              <a:t>Moyenne Bac :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endParaRPr lang="fr-FR" altLang="fr-FR" sz="2000" dirty="0">
              <a:latin typeface="DIN Medium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endParaRPr lang="fr-FR" altLang="fr-FR" sz="2000" dirty="0">
              <a:latin typeface="DIN Medium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altLang="fr-FR" sz="2000" dirty="0">
                <a:latin typeface="DIN Medium"/>
              </a:rPr>
              <a:t>Mentions (au Bac S) :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8E88FEE-8265-4BA8-A863-CF44C04C0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05639"/>
              </p:ext>
            </p:extLst>
          </p:nvPr>
        </p:nvGraphicFramePr>
        <p:xfrm>
          <a:off x="6024636" y="4797425"/>
          <a:ext cx="2591859" cy="144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259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Mentions</a:t>
                      </a:r>
                    </a:p>
                  </a:txBody>
                  <a:tcPr marL="9524" marR="9524" marT="9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2021</a:t>
                      </a:r>
                    </a:p>
                  </a:txBody>
                  <a:tcPr marL="9524" marR="9524" marT="9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DIN Medium"/>
                          <a:ea typeface="+mn-ea"/>
                          <a:cs typeface="Courier New" panose="02070309020205020404" pitchFamily="49" charset="0"/>
                        </a:rPr>
                        <a:t>Très</a:t>
                      </a:r>
                      <a:r>
                        <a:rPr lang="fr-FR" sz="1800" b="0" u="none" strike="noStrike" dirty="0">
                          <a:effectLst/>
                          <a:latin typeface="DIN Medium"/>
                          <a:cs typeface="Courier New" panose="02070309020205020404" pitchFamily="49" charset="0"/>
                        </a:rPr>
                        <a:t> Bien</a:t>
                      </a:r>
                      <a:endParaRPr lang="fr-FR" sz="1800" b="0" i="0" u="none" strike="noStrike" dirty="0">
                        <a:effectLst/>
                        <a:latin typeface="DIN Medium"/>
                        <a:cs typeface="Courier New" panose="02070309020205020404" pitchFamily="49" charset="0"/>
                      </a:endParaRPr>
                    </a:p>
                  </a:txBody>
                  <a:tcPr marL="9524" marR="9524" marT="9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u="none" strike="noStrike" dirty="0">
                          <a:effectLst/>
                          <a:latin typeface="DIN Medium"/>
                          <a:cs typeface="Courier New" panose="02070309020205020404" pitchFamily="49" charset="0"/>
                        </a:rPr>
                        <a:t>Bien</a:t>
                      </a:r>
                      <a:endParaRPr lang="fr-FR" sz="1800" b="0" i="0" u="none" strike="noStrike" dirty="0">
                        <a:effectLst/>
                        <a:latin typeface="DIN Medium"/>
                        <a:cs typeface="Courier New" panose="02070309020205020404" pitchFamily="49" charset="0"/>
                      </a:endParaRPr>
                    </a:p>
                  </a:txBody>
                  <a:tcPr marL="9524" marR="9524" marT="9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u="none" strike="noStrike">
                          <a:effectLst/>
                          <a:latin typeface="DIN Medium"/>
                          <a:cs typeface="Courier New" panose="02070309020205020404" pitchFamily="49" charset="0"/>
                        </a:rPr>
                        <a:t>Assez Bien</a:t>
                      </a:r>
                      <a:endParaRPr lang="fr-FR" sz="1800" b="0" i="0" u="none" strike="noStrike">
                        <a:effectLst/>
                        <a:latin typeface="DIN Medium"/>
                        <a:cs typeface="Courier New" panose="02070309020205020404" pitchFamily="49" charset="0"/>
                      </a:endParaRPr>
                    </a:p>
                  </a:txBody>
                  <a:tcPr marL="9524" marR="9524" marT="9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u="none" strike="noStrike" dirty="0">
                          <a:effectLst/>
                          <a:latin typeface="DIN Medium"/>
                          <a:cs typeface="Courier New" panose="02070309020205020404" pitchFamily="49" charset="0"/>
                        </a:rPr>
                        <a:t>Sans Mention</a:t>
                      </a:r>
                      <a:endParaRPr lang="fr-FR" sz="1800" b="0" i="0" u="none" strike="noStrike" dirty="0">
                        <a:effectLst/>
                        <a:latin typeface="DIN Medium"/>
                        <a:cs typeface="Courier New" panose="02070309020205020404" pitchFamily="49" charset="0"/>
                      </a:endParaRPr>
                    </a:p>
                  </a:txBody>
                  <a:tcPr marL="9524" marR="9524" marT="94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9B68F45-B4F8-42BA-A98E-F66663504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737820"/>
              </p:ext>
            </p:extLst>
          </p:nvPr>
        </p:nvGraphicFramePr>
        <p:xfrm>
          <a:off x="6024636" y="3933825"/>
          <a:ext cx="2591859" cy="598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4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Moyenne</a:t>
                      </a:r>
                    </a:p>
                  </a:txBody>
                  <a:tcPr marL="9524" marR="9524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2021</a:t>
                      </a:r>
                    </a:p>
                  </a:txBody>
                  <a:tcPr marL="9524" marR="9524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96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u="none" strike="noStrike" dirty="0">
                          <a:solidFill>
                            <a:schemeClr val="tx1"/>
                          </a:solidFill>
                          <a:effectLst/>
                          <a:latin typeface="DIN Medium"/>
                        </a:rPr>
                        <a:t>Bac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DIN Medium"/>
                      </a:endParaRPr>
                    </a:p>
                  </a:txBody>
                  <a:tcPr marL="9524" marR="9524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effectLst/>
                          <a:latin typeface="DIN Medium"/>
                          <a:cs typeface="Courier New" panose="02070309020205020404" pitchFamily="49" charset="0"/>
                        </a:rPr>
                        <a:t>15,31</a:t>
                      </a:r>
                    </a:p>
                  </a:txBody>
                  <a:tcPr marL="9524" marR="9524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C941902-F813-47FE-92F8-CA92614F6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37110"/>
              </p:ext>
            </p:extLst>
          </p:nvPr>
        </p:nvGraphicFramePr>
        <p:xfrm>
          <a:off x="6024636" y="1196975"/>
          <a:ext cx="2588684" cy="1166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8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Civilité</a:t>
                      </a:r>
                    </a:p>
                  </a:txBody>
                  <a:tcPr marL="9526" marR="9526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2021</a:t>
                      </a:r>
                    </a:p>
                  </a:txBody>
                  <a:tcPr marL="9526" marR="9526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DIN Medium"/>
                        </a:rPr>
                        <a:t>M.</a:t>
                      </a:r>
                      <a:endParaRPr lang="fr-FR" sz="1800" b="0" i="0" u="none" strike="noStrike" dirty="0">
                        <a:effectLst/>
                        <a:latin typeface="DIN Medium"/>
                      </a:endParaRPr>
                    </a:p>
                  </a:txBody>
                  <a:tcPr marL="9526" marR="9526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effectLst/>
                          <a:latin typeface="DIN Medium"/>
                          <a:cs typeface="Courier New" panose="02070309020205020404" pitchFamily="49" charset="0"/>
                        </a:rPr>
                        <a:t>48</a:t>
                      </a:r>
                    </a:p>
                  </a:txBody>
                  <a:tcPr marL="9526" marR="9526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DIN Medium"/>
                        </a:rPr>
                        <a:t>Mme</a:t>
                      </a:r>
                      <a:endParaRPr lang="fr-FR" sz="1800" b="0" i="0" u="none" strike="noStrike" dirty="0">
                        <a:effectLst/>
                        <a:latin typeface="DIN Medium"/>
                      </a:endParaRPr>
                    </a:p>
                  </a:txBody>
                  <a:tcPr marL="9526" marR="9526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effectLst/>
                          <a:latin typeface="DIN Medium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9526" marR="9526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>
                          <a:effectLst/>
                          <a:latin typeface="DIN Medium"/>
                        </a:rPr>
                        <a:t> 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DIN Medium"/>
                      </a:endParaRPr>
                    </a:p>
                  </a:txBody>
                  <a:tcPr marL="9526" marR="9526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DIN Medium"/>
                        <a:cs typeface="Courier New" panose="02070309020205020404" pitchFamily="49" charset="0"/>
                      </a:endParaRPr>
                    </a:p>
                  </a:txBody>
                  <a:tcPr marL="9526" marR="9526" marT="9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CB70F23-F3A9-4FE0-8A0F-8C2685F4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02523"/>
              </p:ext>
            </p:extLst>
          </p:nvPr>
        </p:nvGraphicFramePr>
        <p:xfrm>
          <a:off x="6024636" y="2564904"/>
          <a:ext cx="2588684" cy="1166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64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Civilité</a:t>
                      </a:r>
                    </a:p>
                  </a:txBody>
                  <a:tcPr marL="9526" marR="9526" marT="9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fr-FR" sz="2000" kern="1200" dirty="0">
                          <a:solidFill>
                            <a:schemeClr val="bg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2021</a:t>
                      </a:r>
                    </a:p>
                  </a:txBody>
                  <a:tcPr marL="9526" marR="9526" marT="9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DIN Medium"/>
                        </a:rPr>
                        <a:t>M.</a:t>
                      </a:r>
                      <a:endParaRPr lang="fr-FR" sz="1800" b="0" i="0" u="none" strike="noStrike" dirty="0">
                        <a:effectLst/>
                        <a:latin typeface="DIN Medium"/>
                      </a:endParaRPr>
                    </a:p>
                  </a:txBody>
                  <a:tcPr marL="9526" marR="9526" marT="9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effectLst/>
                          <a:latin typeface="DIN Medium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9526" marR="9526" marT="9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DIN Medium"/>
                        </a:rPr>
                        <a:t>Mme</a:t>
                      </a:r>
                      <a:endParaRPr lang="fr-FR" sz="1800" b="0" i="0" u="none" strike="noStrike" dirty="0">
                        <a:effectLst/>
                        <a:latin typeface="DIN Medium"/>
                      </a:endParaRPr>
                    </a:p>
                  </a:txBody>
                  <a:tcPr marL="9526" marR="9526" marT="9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effectLst/>
                          <a:latin typeface="DIN Medium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6" marR="9526" marT="9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  <a:latin typeface="DIN Medium"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DIN Medium"/>
                      </a:endParaRPr>
                    </a:p>
                  </a:txBody>
                  <a:tcPr marL="9526" marR="9526" marT="9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DIN Medium"/>
                        <a:cs typeface="Courier New" panose="02070309020205020404" pitchFamily="49" charset="0"/>
                      </a:endParaRPr>
                    </a:p>
                  </a:txBody>
                  <a:tcPr marL="9526" marR="9526" marT="9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91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5BBB4-4007-477D-95D9-C9F5ED60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Admissions en 3</a:t>
            </a:r>
            <a:r>
              <a:rPr lang="fr-FR" baseline="30000" dirty="0"/>
              <a:t>ème</a:t>
            </a:r>
            <a:r>
              <a:rPr lang="fr-FR" dirty="0"/>
              <a:t> année </a:t>
            </a:r>
            <a:r>
              <a:rPr lang="fr-FR" dirty="0" err="1"/>
              <a:t>Esisar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627533-6DAC-4715-BFF2-AE55CF23B2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1" indent="0" eaLnBrk="1" hangingPunct="1">
              <a:lnSpc>
                <a:spcPct val="90000"/>
              </a:lnSpc>
              <a:spcBef>
                <a:spcPts val="550"/>
              </a:spcBef>
              <a:buNone/>
              <a:defRPr/>
            </a:pPr>
            <a:r>
              <a:rPr lang="fr-FR" altLang="fr-FR" sz="2400" u="sng" dirty="0">
                <a:latin typeface="DIN Medium"/>
                <a:ea typeface="Geneva" pitchFamily="-112" charset="-128"/>
              </a:rPr>
              <a:t>Statut étudiant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DIN Medium"/>
                <a:ea typeface="Geneva" pitchFamily="-112" charset="-128"/>
              </a:rPr>
              <a:t>9 AST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DIN Medium"/>
                <a:ea typeface="Geneva" pitchFamily="-112" charset="-128"/>
              </a:rPr>
              <a:t>3 prépa des INP et 2 Abidjan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DIN Medium"/>
                <a:ea typeface="Geneva" pitchFamily="-112" charset="-128"/>
              </a:rPr>
              <a:t>Entre 39 et 41 CPGE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6FFA97C-D0C8-42A3-BBD5-5F5FEE5DB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42654"/>
              </p:ext>
            </p:extLst>
          </p:nvPr>
        </p:nvGraphicFramePr>
        <p:xfrm>
          <a:off x="1331913" y="3670300"/>
          <a:ext cx="6119812" cy="1646238"/>
        </p:xfrm>
        <a:graphic>
          <a:graphicData uri="http://schemas.openxmlformats.org/drawingml/2006/table">
            <a:tbl>
              <a:tblPr/>
              <a:tblGrid>
                <a:gridCol w="1872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73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chemeClr val="bg1"/>
                        </a:solidFill>
                        <a:effectLst/>
                        <a:latin typeface="DIN Mediu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DIN Medium"/>
                        </a:rPr>
                        <a:t>Rang 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DIN Medium"/>
                        </a:rPr>
                        <a:t>Rang 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DIN Medium"/>
                        </a:rPr>
                        <a:t>Rang 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1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MP (16)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2612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PC 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2266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PSI (14)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2259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2515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PT (2)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1061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798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Total (39)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356EB86-E773-4C86-BC0A-8C07AD27AF3D}"/>
              </a:ext>
            </a:extLst>
          </p:cNvPr>
          <p:cNvSpPr txBox="1"/>
          <p:nvPr/>
        </p:nvSpPr>
        <p:spPr>
          <a:xfrm>
            <a:off x="6997402" y="1648470"/>
            <a:ext cx="2065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latin typeface="DIN Medium"/>
                <a:cs typeface="Calibri" panose="020F0502020204030204" pitchFamily="34" charset="0"/>
              </a:rPr>
              <a:t>Statut apprenti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DIN Medium"/>
                <a:cs typeface="Calibri" panose="020F0502020204030204" pitchFamily="34" charset="0"/>
              </a:rPr>
              <a:t>28 AST</a:t>
            </a:r>
          </a:p>
        </p:txBody>
      </p:sp>
    </p:spTree>
    <p:extLst>
      <p:ext uri="{BB962C8B-B14F-4D97-AF65-F5344CB8AC3E}">
        <p14:creationId xmlns:p14="http://schemas.microsoft.com/office/powerpoint/2010/main" val="309268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5BBB4-4007-477D-95D9-C9F5ED60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Recrutements Internationaux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627533-6DAC-4715-BFF2-AE55CF23B2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/>
              <a:t>Réouverture récente des frontière =&gt; probablement quelques retards pour certains étudiants en attentes de Visa</a:t>
            </a:r>
          </a:p>
          <a:p>
            <a:endParaRPr lang="fr-FR" sz="2000" dirty="0"/>
          </a:p>
          <a:p>
            <a:pPr lvl="1"/>
            <a:r>
              <a:rPr lang="fr-FR" sz="2000" dirty="0"/>
              <a:t>2 entrants en 3A (Prépa d'Abidjan)</a:t>
            </a:r>
            <a:br>
              <a:rPr lang="fr-FR" sz="2000" dirty="0"/>
            </a:br>
            <a:endParaRPr lang="fr-FR" sz="2000" dirty="0"/>
          </a:p>
          <a:p>
            <a:pPr lvl="1"/>
            <a:r>
              <a:rPr lang="fr-FR" sz="2000" dirty="0"/>
              <a:t>13 entrants en 4A (10 EIS / 3 IR&amp;C)</a:t>
            </a:r>
            <a:br>
              <a:rPr lang="fr-FR" sz="2000" dirty="0"/>
            </a:br>
            <a:endParaRPr lang="fr-FR" sz="2000" dirty="0"/>
          </a:p>
          <a:p>
            <a:pPr lvl="1"/>
            <a:r>
              <a:rPr lang="fr-FR" sz="2000" dirty="0"/>
              <a:t>11 entrants en 5A (5 EIS/ 6 IR&amp;C)</a:t>
            </a:r>
            <a:br>
              <a:rPr lang="fr-FR" sz="2000" dirty="0"/>
            </a:br>
            <a:endParaRPr lang="fr-FR" sz="2000" dirty="0"/>
          </a:p>
          <a:p>
            <a:pPr lvl="1"/>
            <a:r>
              <a:rPr lang="fr-FR" sz="2000" dirty="0"/>
              <a:t>14 entrants MISTRE (dont une très probablement démissionnaire et peut-être une deuxième).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72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4350A-4C96-4A8A-894E-BE6C86F0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Effectifs des promotions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18D8E1C-D4D0-4D90-9FFE-9EC52180905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66032134"/>
              </p:ext>
            </p:extLst>
          </p:nvPr>
        </p:nvGraphicFramePr>
        <p:xfrm>
          <a:off x="2062800" y="1766612"/>
          <a:ext cx="8229600" cy="3095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2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1A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62 dont 2 en aménagements 1A/2A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2A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58 dont 2 en aménagements 1A/2A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3A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99 dont 41 ex 2A, 9 AST, 5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Prepa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 INP/Abidjan, 5 redoublants, 39 CPGE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3App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de-DE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4A EIS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45 dont 10 étudiants étrangers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4A IR&amp;C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46 dont 3 étudiants étrangers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565600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4App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fr-FR" altLang="fr-FR" sz="16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16 élèves dont 2 issus de la 3A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5A EIS (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Etu+App+Mistre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5A IR&amp;C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00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24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9DFC8-5827-4D02-BA48-353226575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2420888"/>
            <a:ext cx="11090276" cy="936104"/>
          </a:xfrm>
        </p:spPr>
        <p:txBody>
          <a:bodyPr/>
          <a:lstStyle/>
          <a:p>
            <a:pPr marL="0" indent="0" algn="ctr">
              <a:buNone/>
            </a:pPr>
            <a:r>
              <a:rPr lang="fr-FR" sz="4800" dirty="0"/>
              <a:t>Les consignes liés à la </a:t>
            </a:r>
            <a:r>
              <a:rPr lang="fr-FR" sz="4800" dirty="0" err="1"/>
              <a:t>Covid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96572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DDE4D-EB84-4A3B-9D2A-206E0CC4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65142-4278-434A-B486-24C26C512F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1196752"/>
            <a:ext cx="11090276" cy="5184576"/>
          </a:xfrm>
        </p:spPr>
        <p:txBody>
          <a:bodyPr/>
          <a:lstStyle/>
          <a:p>
            <a:pPr marL="512763" indent="-514350">
              <a:buFont typeface="+mj-lt"/>
              <a:buAutoNum type="arabicPeriod"/>
            </a:pPr>
            <a:r>
              <a:rPr lang="fr-FR" dirty="0"/>
              <a:t>Mot de bienvenu</a:t>
            </a:r>
          </a:p>
          <a:p>
            <a:pPr marL="512763" indent="-514350">
              <a:buFont typeface="+mj-lt"/>
              <a:buAutoNum type="arabicPeriod"/>
            </a:pPr>
            <a:r>
              <a:rPr lang="fr-FR" dirty="0"/>
              <a:t>Consignes de sécurité (PPT spécifique)</a:t>
            </a:r>
          </a:p>
          <a:p>
            <a:pPr marL="512763" indent="-514350">
              <a:buFont typeface="+mj-lt"/>
              <a:buAutoNum type="arabicPeriod"/>
            </a:pPr>
            <a:r>
              <a:rPr lang="fr-FR" dirty="0"/>
              <a:t>Les nouveaux arrivants et les départs</a:t>
            </a:r>
          </a:p>
          <a:p>
            <a:pPr marL="512763" indent="-514350">
              <a:buFont typeface="+mj-lt"/>
              <a:buAutoNum type="arabicPeriod"/>
            </a:pPr>
            <a:r>
              <a:rPr lang="fr-FR" dirty="0"/>
              <a:t>Les études et les services</a:t>
            </a:r>
          </a:p>
          <a:p>
            <a:pPr marL="512763" indent="-514350">
              <a:buFont typeface="+mj-lt"/>
              <a:buAutoNum type="arabicPeriod"/>
            </a:pPr>
            <a:r>
              <a:rPr lang="fr-FR" dirty="0"/>
              <a:t>Le calendrier pédagogique 2021-2022</a:t>
            </a:r>
          </a:p>
          <a:p>
            <a:pPr marL="512763" indent="-514350">
              <a:buFont typeface="+mj-lt"/>
              <a:buAutoNum type="arabicPeriod"/>
            </a:pPr>
            <a:r>
              <a:rPr lang="fr-FR" dirty="0"/>
              <a:t>Le résultat des admissions 2021</a:t>
            </a:r>
          </a:p>
          <a:p>
            <a:pPr marL="512763" indent="-514350">
              <a:buFont typeface="+mj-lt"/>
              <a:buAutoNum type="arabicPeriod"/>
            </a:pPr>
            <a:r>
              <a:rPr lang="fr-FR" dirty="0"/>
              <a:t>Les consignes liées à la </a:t>
            </a:r>
            <a:r>
              <a:rPr lang="fr-FR" dirty="0" err="1"/>
              <a:t>Covid</a:t>
            </a:r>
            <a:endParaRPr lang="fr-FR" dirty="0"/>
          </a:p>
          <a:p>
            <a:pPr marL="512763" indent="-514350">
              <a:buFont typeface="+mj-lt"/>
              <a:buAutoNum type="arabicPeriod"/>
            </a:pPr>
            <a:r>
              <a:rPr lang="fr-FR" dirty="0"/>
              <a:t>Informations diverses</a:t>
            </a:r>
          </a:p>
          <a:p>
            <a:pPr marL="512763" indent="-514350">
              <a:buFont typeface="+mj-lt"/>
              <a:buAutoNum type="arabicPeriod"/>
            </a:pPr>
            <a:r>
              <a:rPr lang="fr-FR" dirty="0"/>
              <a:t>Les projets en cours</a:t>
            </a:r>
          </a:p>
          <a:p>
            <a:pPr marL="512763" indent="-514350">
              <a:buFont typeface="+mj-lt"/>
              <a:buAutoNum type="arabicPeriod"/>
            </a:pPr>
            <a:r>
              <a:rPr lang="fr-FR" dirty="0"/>
              <a:t>Dates à retenir</a:t>
            </a:r>
          </a:p>
        </p:txBody>
      </p:sp>
    </p:spTree>
    <p:extLst>
      <p:ext uri="{BB962C8B-B14F-4D97-AF65-F5344CB8AC3E}">
        <p14:creationId xmlns:p14="http://schemas.microsoft.com/office/powerpoint/2010/main" val="130404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4A830-41D9-4535-A985-54914EA4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ministériels et INP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660BC-380F-4583-BDAA-9BA13B24D1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fr-FR" sz="2000" dirty="0"/>
              <a:t>Principe : 100 % de la capacité d’accueil autorisée. Se préparer à un passage à 50% si nécessaire. </a:t>
            </a:r>
          </a:p>
          <a:p>
            <a:pPr lvl="2"/>
            <a:r>
              <a:rPr lang="fr-FR" sz="1600" dirty="0"/>
              <a:t>Les emplois du temps ont été fait avec la jauge à 50% des salles autres que de </a:t>
            </a:r>
            <a:r>
              <a:rPr lang="fr-FR" sz="1600" dirty="0" err="1"/>
              <a:t>TPs</a:t>
            </a:r>
            <a:endParaRPr lang="fr-FR" sz="1600" dirty="0"/>
          </a:p>
          <a:p>
            <a:pPr lvl="1"/>
            <a:r>
              <a:rPr lang="fr-FR" sz="2000" dirty="0"/>
              <a:t>Prévoir le plus possible de contrôle continu pour éviter le cas échéant des difficultés pour les examens finaux.</a:t>
            </a:r>
          </a:p>
          <a:p>
            <a:pPr lvl="1"/>
            <a:r>
              <a:rPr lang="fr-FR" sz="2000" dirty="0"/>
              <a:t>Masque obligatoire en intérieur. Aération le plus possible des locaux.</a:t>
            </a:r>
          </a:p>
          <a:p>
            <a:pPr lvl="1"/>
            <a:r>
              <a:rPr lang="fr-FR" sz="2000" dirty="0" err="1"/>
              <a:t>Pass</a:t>
            </a:r>
            <a:r>
              <a:rPr lang="fr-FR" sz="2000" dirty="0"/>
              <a:t> Sanitaire non requis si activité réalisée sur le campus et n'accueille que des élèves et des personnels.</a:t>
            </a:r>
          </a:p>
          <a:p>
            <a:pPr lvl="1"/>
            <a:r>
              <a:rPr lang="fr-FR" sz="2000" dirty="0" err="1"/>
              <a:t>Pass</a:t>
            </a:r>
            <a:r>
              <a:rPr lang="fr-FR" sz="2000" dirty="0"/>
              <a:t> Sanitaire obligatoire si des participants extérieurs autres que élèves et personnels.</a:t>
            </a:r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092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4A830-41D9-4535-A985-54914EA4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générales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660BC-380F-4583-BDAA-9BA13B24D1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fr-FR" sz="2000" dirty="0"/>
              <a:t>Les emplois du temps sont posés. Ils pourront encore évoluer pour optimiser le présentiel des étudiants.</a:t>
            </a:r>
          </a:p>
          <a:p>
            <a:pPr lvl="2"/>
            <a:r>
              <a:rPr lang="fr-FR" sz="1600" dirty="0"/>
              <a:t>Pour le moment les cours à distances sont &lt;20% de la maquette de chaque promotion.</a:t>
            </a:r>
          </a:p>
          <a:p>
            <a:pPr lvl="1"/>
            <a:r>
              <a:rPr lang="fr-FR" sz="2000" dirty="0"/>
              <a:t>Les masques restent obligatoires en intérieur (A demander à l’accueil)</a:t>
            </a:r>
          </a:p>
          <a:p>
            <a:pPr lvl="1"/>
            <a:r>
              <a:rPr lang="fr-FR" sz="2000" dirty="0"/>
              <a:t>Du gel hydroalcoolique est à disposition à chaque entrée des bâtiments et dans les salles de </a:t>
            </a:r>
            <a:r>
              <a:rPr lang="fr-FR" sz="2000" dirty="0" err="1"/>
              <a:t>TPs</a:t>
            </a:r>
            <a:r>
              <a:rPr lang="fr-FR" sz="2000" dirty="0"/>
              <a:t>.</a:t>
            </a:r>
          </a:p>
          <a:p>
            <a:pPr lvl="1"/>
            <a:r>
              <a:rPr lang="fr-FR" sz="2000" dirty="0"/>
              <a:t>Le nettoyage doit pouvoir se faire le plus possible. Des sprays de surfaces sont a disposition dans chaque salle.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728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4A830-41D9-4535-A985-54914EA4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Conduite à tenir face à un cas de contamination ou à un cluster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660BC-380F-4583-BDAA-9BA13B24D1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fr-FR" sz="2000" b="1" dirty="0"/>
              <a:t>Les étudiants et personnels dont le schéma vaccinal est complet ne sont pas considérés comme cas contacts à risque. </a:t>
            </a:r>
            <a:endParaRPr lang="fr-FR" sz="2000" dirty="0"/>
          </a:p>
          <a:p>
            <a:pPr lvl="1"/>
            <a:r>
              <a:rPr lang="fr-FR" sz="2000" dirty="0"/>
              <a:t>Les étudiants et personnels qui sont cas </a:t>
            </a:r>
            <a:r>
              <a:rPr lang="fr-FR" sz="2000" dirty="0" err="1"/>
              <a:t>covid</a:t>
            </a:r>
            <a:r>
              <a:rPr lang="fr-FR" sz="2000" dirty="0"/>
              <a:t> positifs doivent se mettre en isolement et font connaître leur situation à l'école. </a:t>
            </a:r>
          </a:p>
          <a:p>
            <a:pPr lvl="1"/>
            <a:r>
              <a:rPr lang="fr-FR" sz="2000" b="1" dirty="0"/>
              <a:t>Pour les étudiants et personnels qui sont cas contacts à risque</a:t>
            </a:r>
            <a:r>
              <a:rPr lang="fr-FR" sz="2000" dirty="0"/>
              <a:t>, il leur est demandé de se mettre à l’isolement.</a:t>
            </a:r>
          </a:p>
          <a:p>
            <a:pPr lvl="1"/>
            <a:r>
              <a:rPr lang="fr-FR" sz="2000" dirty="0"/>
              <a:t>Pour les étudiants à l'isolement, une continuité pédagogique devra être assurée.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3303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9DFC8-5827-4D02-BA48-353226575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2420888"/>
            <a:ext cx="11090276" cy="936104"/>
          </a:xfrm>
        </p:spPr>
        <p:txBody>
          <a:bodyPr/>
          <a:lstStyle/>
          <a:p>
            <a:pPr marL="0" indent="0" algn="ctr">
              <a:buNone/>
            </a:pPr>
            <a:r>
              <a:rPr lang="fr-FR" sz="4800" dirty="0"/>
              <a:t>Informations diverses</a:t>
            </a:r>
          </a:p>
        </p:txBody>
      </p:sp>
    </p:spTree>
    <p:extLst>
      <p:ext uri="{BB962C8B-B14F-4D97-AF65-F5344CB8AC3E}">
        <p14:creationId xmlns:p14="http://schemas.microsoft.com/office/powerpoint/2010/main" val="18534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60608-FCCA-4B50-A3B1-2F3DCDB4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liés à la scolarité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C741E-BEA0-4A54-AA32-ACE6A5BA80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1412777"/>
            <a:ext cx="11233770" cy="4824536"/>
          </a:xfrm>
        </p:spPr>
        <p:txBody>
          <a:bodyPr/>
          <a:lstStyle/>
          <a:p>
            <a:r>
              <a:rPr lang="fr-FR" dirty="0"/>
              <a:t>Rendu des notes</a:t>
            </a:r>
          </a:p>
          <a:p>
            <a:pPr lvl="1"/>
            <a:r>
              <a:rPr lang="fr-FR" sz="2000" dirty="0"/>
              <a:t>Saisie des notes via l’outils SNW (lien envoyé par le service scolarité)</a:t>
            </a:r>
          </a:p>
          <a:p>
            <a:pPr lvl="1"/>
            <a:r>
              <a:rPr lang="fr-FR" sz="2000" dirty="0"/>
              <a:t>Respect des délais !!!</a:t>
            </a:r>
          </a:p>
          <a:p>
            <a:r>
              <a:rPr lang="fr-FR" dirty="0"/>
              <a:t>Charte organisation et déroulement des examens</a:t>
            </a:r>
          </a:p>
          <a:p>
            <a:pPr lvl="1"/>
            <a:r>
              <a:rPr lang="fr-FR" sz="2000" dirty="0"/>
              <a:t>Photocopies des sujets d’examen par la scolarité si le sujet est fourni 3 jours ouvrés avant l’épreuve</a:t>
            </a:r>
          </a:p>
          <a:p>
            <a:r>
              <a:rPr lang="fr-FR" dirty="0"/>
              <a:t>Modalité d’évaluations S1 et S2</a:t>
            </a:r>
          </a:p>
          <a:p>
            <a:pPr lvl="1"/>
            <a:r>
              <a:rPr lang="fr-FR" sz="2000" dirty="0"/>
              <a:t>À mettre à jour sur </a:t>
            </a:r>
            <a:r>
              <a:rPr lang="fr-FR" sz="2000" dirty="0" err="1"/>
              <a:t>Refens</a:t>
            </a:r>
            <a:r>
              <a:rPr lang="fr-FR" sz="2000" dirty="0"/>
              <a:t> 2021 pour le </a:t>
            </a:r>
            <a:r>
              <a:rPr lang="fr-FR" sz="2000" b="1" dirty="0"/>
              <a:t>24/09/21</a:t>
            </a:r>
            <a:r>
              <a:rPr lang="fr-FR" sz="2000" dirty="0"/>
              <a:t> et ensuite plus de modification possible dans l’année universitaire.</a:t>
            </a:r>
          </a:p>
          <a:p>
            <a:r>
              <a:rPr lang="fr-FR" dirty="0"/>
              <a:t>Préparation du S2</a:t>
            </a:r>
          </a:p>
          <a:p>
            <a:pPr lvl="1"/>
            <a:r>
              <a:rPr lang="fr-FR" sz="2000" dirty="0"/>
              <a:t>Afin de préparer le second semestre, les enseignants du second semestre devront être intégré dans REFENS au 26/11/21</a:t>
            </a:r>
          </a:p>
          <a:p>
            <a:pPr lvl="1"/>
            <a:r>
              <a:rPr lang="fr-FR" sz="2000" dirty="0"/>
              <a:t>Les responsables de cours doivent dès à présent chercher des vacataires si nécessaire</a:t>
            </a:r>
          </a:p>
        </p:txBody>
      </p:sp>
    </p:spTree>
    <p:extLst>
      <p:ext uri="{BB962C8B-B14F-4D97-AF65-F5344CB8AC3E}">
        <p14:creationId xmlns:p14="http://schemas.microsoft.com/office/powerpoint/2010/main" val="293311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60608-FCCA-4B50-A3B1-2F3DCDB4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liés à la scolarité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C741E-BEA0-4A54-AA32-ACE6A5BA80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1435752"/>
            <a:ext cx="11090276" cy="4608537"/>
          </a:xfrm>
        </p:spPr>
        <p:txBody>
          <a:bodyPr/>
          <a:lstStyle/>
          <a:p>
            <a:r>
              <a:rPr lang="fr-FR" dirty="0"/>
              <a:t>Surveillance des contrôles continus</a:t>
            </a:r>
          </a:p>
          <a:p>
            <a:pPr lvl="1"/>
            <a:r>
              <a:rPr lang="fr-FR" sz="2000" dirty="0"/>
              <a:t>Un draft de règlement de gestion des contractuels indique une future limitation à 100 heures par année pour un surveillant pour la surveillance de concours ou examens.</a:t>
            </a:r>
          </a:p>
          <a:p>
            <a:pPr marL="455613" lvl="1" indent="0">
              <a:buNone/>
            </a:pPr>
            <a:r>
              <a:rPr lang="fr-FR" sz="2000" dirty="0"/>
              <a:t>	=&gt; 	Il vous sera probablement demandé à terme de contribuer à la surveillance des 		contrôles continues de vos matières.</a:t>
            </a:r>
          </a:p>
        </p:txBody>
      </p:sp>
    </p:spTree>
    <p:extLst>
      <p:ext uri="{BB962C8B-B14F-4D97-AF65-F5344CB8AC3E}">
        <p14:creationId xmlns:p14="http://schemas.microsoft.com/office/powerpoint/2010/main" val="2799665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9DFC8-5827-4D02-BA48-353226575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2420888"/>
            <a:ext cx="11090276" cy="936104"/>
          </a:xfrm>
        </p:spPr>
        <p:txBody>
          <a:bodyPr/>
          <a:lstStyle/>
          <a:p>
            <a:pPr marL="0" indent="0" algn="ctr">
              <a:buNone/>
            </a:pPr>
            <a:r>
              <a:rPr lang="fr-FR" sz="4800" dirty="0"/>
              <a:t>Les projets en cours</a:t>
            </a:r>
          </a:p>
        </p:txBody>
      </p:sp>
    </p:spTree>
    <p:extLst>
      <p:ext uri="{BB962C8B-B14F-4D97-AF65-F5344CB8AC3E}">
        <p14:creationId xmlns:p14="http://schemas.microsoft.com/office/powerpoint/2010/main" val="129338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061B3-C677-4A18-AE0B-E5E90B21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Réforme du premier cycle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9D4917-D046-4B92-A98F-2E568812EF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Nouvelle maquette 1A effective</a:t>
            </a:r>
          </a:p>
          <a:p>
            <a:pPr lvl="1"/>
            <a:r>
              <a:rPr lang="fr-FR" dirty="0"/>
              <a:t>Ajout de nombreux enseignements sous forme pratique</a:t>
            </a:r>
          </a:p>
          <a:p>
            <a:pPr lvl="2"/>
            <a:r>
              <a:rPr lang="fr-FR" dirty="0"/>
              <a:t>Les Projets sont encore pour la plupart sous forme de </a:t>
            </a:r>
            <a:r>
              <a:rPr lang="fr-FR" dirty="0" err="1"/>
              <a:t>TPs</a:t>
            </a:r>
            <a:r>
              <a:rPr lang="fr-FR" dirty="0"/>
              <a:t> en attendant de mettre les choses en place sur le cycle complet en cohérence avec le cycle ingénieur</a:t>
            </a:r>
          </a:p>
          <a:p>
            <a:pPr lvl="2"/>
            <a:r>
              <a:rPr lang="fr-FR" dirty="0"/>
              <a:t>Un travail sur les compétences attendue en fin de premier cycle est à faire en cohérence avec ce qui peut être demandé en fin de CPGE</a:t>
            </a:r>
          </a:p>
          <a:p>
            <a:endParaRPr lang="fr-FR" dirty="0"/>
          </a:p>
          <a:p>
            <a:r>
              <a:rPr lang="fr-FR" dirty="0"/>
              <a:t>Travail pour mise en place de la réforme en 2A à la rentrée 2022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25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142A0-D8FA-48ED-9F86-3EAAA37A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des études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80BABB-D3B1-4506-A944-E941CCB9E0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Rédaction de fiche Mission par responsabilité</a:t>
            </a:r>
          </a:p>
          <a:p>
            <a:pPr lvl="1"/>
            <a:r>
              <a:rPr lang="fr-FR" dirty="0"/>
              <a:t>Bilan des missions rédigé par chaque responsable</a:t>
            </a:r>
          </a:p>
          <a:p>
            <a:pPr lvl="1"/>
            <a:r>
              <a:rPr lang="fr-FR" dirty="0"/>
              <a:t>Rédaction des fiches de mission à faire sur base existante :</a:t>
            </a:r>
          </a:p>
          <a:p>
            <a:pPr lvl="2"/>
            <a:r>
              <a:rPr lang="fr-FR" dirty="0"/>
              <a:t>Fiches non exhaustives mais réalisables</a:t>
            </a:r>
          </a:p>
          <a:p>
            <a:pPr lvl="2"/>
            <a:r>
              <a:rPr lang="fr-FR" dirty="0"/>
              <a:t>Réunion en septembre par groupes de responsabilités</a:t>
            </a:r>
          </a:p>
          <a:p>
            <a:r>
              <a:rPr lang="fr-FR" dirty="0"/>
              <a:t>Demi-Journée pédagogique du 5 octobre après-midi</a:t>
            </a:r>
          </a:p>
        </p:txBody>
      </p:sp>
    </p:spTree>
    <p:extLst>
      <p:ext uri="{BB962C8B-B14F-4D97-AF65-F5344CB8AC3E}">
        <p14:creationId xmlns:p14="http://schemas.microsoft.com/office/powerpoint/2010/main" val="219336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E710B-3C5E-4108-B6C9-4378FEA3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chantiers projetés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57040-D36A-403F-B7A6-6E3C567352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Qualité : </a:t>
            </a:r>
            <a:r>
              <a:rPr lang="fr-FR" sz="2400" dirty="0"/>
              <a:t>audit de lancement de la remise en place le 6/09 (J.L. Koning)</a:t>
            </a:r>
            <a:endParaRPr lang="fr-FR" dirty="0"/>
          </a:p>
          <a:p>
            <a:r>
              <a:rPr lang="fr-FR" dirty="0"/>
              <a:t>Chantier Compétences (en attente)</a:t>
            </a:r>
            <a:r>
              <a:rPr lang="fr-FR" sz="2400" dirty="0"/>
              <a:t> (réforme des maquettes)</a:t>
            </a:r>
            <a:endParaRPr lang="fr-FR" dirty="0"/>
          </a:p>
          <a:p>
            <a:r>
              <a:rPr lang="fr-FR" dirty="0"/>
              <a:t>Apprentissage : </a:t>
            </a:r>
            <a:r>
              <a:rPr lang="fr-FR" sz="2400" dirty="0"/>
              <a:t>Objectif de 32 apprentis. Liens 2A – 3App et  IUT (N.F.)</a:t>
            </a:r>
            <a:endParaRPr lang="fr-FR" dirty="0"/>
          </a:p>
          <a:p>
            <a:r>
              <a:rPr lang="fr-FR" dirty="0"/>
              <a:t>Relations internationales :</a:t>
            </a:r>
            <a:r>
              <a:rPr lang="fr-FR" sz="2400" dirty="0"/>
              <a:t> (D.K)</a:t>
            </a:r>
            <a:endParaRPr lang="fr-FR" dirty="0"/>
          </a:p>
          <a:p>
            <a:pPr lvl="1"/>
            <a:r>
              <a:rPr lang="fr-FR" sz="2400" dirty="0"/>
              <a:t>Développement des partenariats Européens.</a:t>
            </a:r>
          </a:p>
          <a:p>
            <a:pPr lvl="1"/>
            <a:r>
              <a:rPr lang="fr-FR" sz="2400" dirty="0"/>
              <a:t>Validation de l’expérience internationale (proposition d’équivalence).</a:t>
            </a:r>
          </a:p>
          <a:p>
            <a:r>
              <a:rPr lang="fr-FR" dirty="0"/>
              <a:t>DD&amp;RS : </a:t>
            </a:r>
            <a:r>
              <a:rPr lang="fr-FR" sz="2400" dirty="0"/>
              <a:t>poursuite de la mise en place (C.J.)</a:t>
            </a:r>
            <a:endParaRPr lang="fr-FR" dirty="0"/>
          </a:p>
          <a:p>
            <a:r>
              <a:rPr lang="fr-FR" dirty="0"/>
              <a:t>Lien avec l’IAE</a:t>
            </a:r>
            <a:r>
              <a:rPr lang="fr-FR" sz="2400" dirty="0"/>
              <a:t> (C.J.)</a:t>
            </a:r>
            <a:endParaRPr lang="fr-FR" dirty="0"/>
          </a:p>
          <a:p>
            <a:r>
              <a:rPr lang="fr-FR" dirty="0"/>
              <a:t>Engagement étudiant : </a:t>
            </a:r>
            <a:r>
              <a:rPr lang="fr-FR" sz="2400" dirty="0"/>
              <a:t>en lien avec chantier compétences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68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9DFC8-5827-4D02-BA48-353226575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2420888"/>
            <a:ext cx="11090276" cy="1800200"/>
          </a:xfrm>
        </p:spPr>
        <p:txBody>
          <a:bodyPr/>
          <a:lstStyle/>
          <a:p>
            <a:pPr marL="0" indent="0" algn="ctr">
              <a:buNone/>
            </a:pPr>
            <a:r>
              <a:rPr lang="fr-FR" sz="4800" dirty="0"/>
              <a:t>Les nouveaux arrivants, les retours </a:t>
            </a:r>
            <a:br>
              <a:rPr lang="fr-FR" sz="4800" dirty="0"/>
            </a:br>
            <a:r>
              <a:rPr lang="fr-FR" sz="4800" dirty="0"/>
              <a:t>et les départs</a:t>
            </a:r>
          </a:p>
        </p:txBody>
      </p:sp>
    </p:spTree>
    <p:extLst>
      <p:ext uri="{BB962C8B-B14F-4D97-AF65-F5344CB8AC3E}">
        <p14:creationId xmlns:p14="http://schemas.microsoft.com/office/powerpoint/2010/main" val="69487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9DFC8-5827-4D02-BA48-353226575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2420888"/>
            <a:ext cx="11090276" cy="936104"/>
          </a:xfrm>
        </p:spPr>
        <p:txBody>
          <a:bodyPr/>
          <a:lstStyle/>
          <a:p>
            <a:pPr marL="0" indent="0" algn="ctr">
              <a:buNone/>
            </a:pPr>
            <a:r>
              <a:rPr lang="fr-FR" sz="4800" dirty="0"/>
              <a:t>Dates à retenir</a:t>
            </a:r>
          </a:p>
        </p:txBody>
      </p:sp>
    </p:spTree>
    <p:extLst>
      <p:ext uri="{BB962C8B-B14F-4D97-AF65-F5344CB8AC3E}">
        <p14:creationId xmlns:p14="http://schemas.microsoft.com/office/powerpoint/2010/main" val="3927250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23733F-37D2-448C-B64C-3F615F56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Dates à retenir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789602-DC50-4191-88E8-1F5997B96E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Demi-journée conviviale le 17 septembre (inscription en cours)</a:t>
            </a:r>
          </a:p>
          <a:p>
            <a:r>
              <a:rPr lang="fr-FR" dirty="0"/>
              <a:t>Back to the future Promotions 1990-1991-2000-2001-2010-2011 le 24 septembre après-midi.</a:t>
            </a:r>
          </a:p>
          <a:p>
            <a:r>
              <a:rPr lang="fr-FR" dirty="0"/>
              <a:t>Demi-journée pédagogique le 5 octobre après-midi</a:t>
            </a:r>
          </a:p>
        </p:txBody>
      </p:sp>
    </p:spTree>
    <p:extLst>
      <p:ext uri="{BB962C8B-B14F-4D97-AF65-F5344CB8AC3E}">
        <p14:creationId xmlns:p14="http://schemas.microsoft.com/office/powerpoint/2010/main" val="317689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FEEE6-C2AD-4B11-AABC-C3EAC511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départs, les retours et les nouveaux arrivants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F8674E-CE35-4C89-81B2-F308A1B1AB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400" dirty="0"/>
              <a:t>Départ de Morgane </a:t>
            </a:r>
            <a:r>
              <a:rPr lang="fr-FR" sz="2400" dirty="0" err="1"/>
              <a:t>Cervero</a:t>
            </a:r>
            <a:r>
              <a:rPr lang="fr-FR" sz="2400" dirty="0"/>
              <a:t> remplacée temporairement par Murielle </a:t>
            </a:r>
            <a:r>
              <a:rPr lang="fr-FR" sz="2400" dirty="0" err="1"/>
              <a:t>Santovert</a:t>
            </a:r>
            <a:endParaRPr lang="fr-FR" sz="2400" dirty="0"/>
          </a:p>
          <a:p>
            <a:r>
              <a:rPr lang="fr-FR" sz="2400" dirty="0"/>
              <a:t>Départ de Philippe Serpollet</a:t>
            </a:r>
          </a:p>
          <a:p>
            <a:r>
              <a:rPr lang="fr-FR" sz="2400" dirty="0"/>
              <a:t>Départ à la retraite de Marc </a:t>
            </a:r>
            <a:r>
              <a:rPr lang="fr-FR" sz="2400" dirty="0" err="1"/>
              <a:t>Leti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Retour de Véronique Roux</a:t>
            </a:r>
          </a:p>
          <a:p>
            <a:endParaRPr lang="fr-FR" sz="2400" dirty="0"/>
          </a:p>
          <a:p>
            <a:r>
              <a:rPr lang="fr-FR" sz="2400" dirty="0"/>
              <a:t>Recrutement de Laure </a:t>
            </a:r>
            <a:r>
              <a:rPr lang="fr-FR" sz="2400" dirty="0" err="1"/>
              <a:t>Gonnord</a:t>
            </a:r>
            <a:r>
              <a:rPr lang="fr-FR" sz="2400" dirty="0"/>
              <a:t>, PR section 27</a:t>
            </a:r>
          </a:p>
          <a:p>
            <a:r>
              <a:rPr lang="fr-FR" sz="2400" dirty="0"/>
              <a:t>Recrutement de Vincent </a:t>
            </a:r>
            <a:r>
              <a:rPr lang="fr-FR" sz="2400" dirty="0" err="1"/>
              <a:t>Guisse</a:t>
            </a:r>
            <a:r>
              <a:rPr lang="fr-FR" sz="2400" dirty="0"/>
              <a:t> , PRAG Math</a:t>
            </a:r>
          </a:p>
          <a:p>
            <a:r>
              <a:rPr lang="fr-FR" sz="2400" dirty="0"/>
              <a:t>Recrutement de Sébastien Crespy, PRAG Sport</a:t>
            </a:r>
          </a:p>
          <a:p>
            <a:r>
              <a:rPr lang="fr-FR" sz="2400" dirty="0"/>
              <a:t>Recrutement de Charles Reboul , Chargé d’affaire en remplacement de Gilles Gauthier en retraite en janvier 2022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11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29026-C2CC-4A58-A2B9-A11FF684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RH Formation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2BD763-AB9D-4076-A399-BFE8A25610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Départs à la retraite fin 2022 :</a:t>
            </a:r>
          </a:p>
          <a:p>
            <a:pPr lvl="1"/>
            <a:r>
              <a:rPr lang="fr-FR" dirty="0" err="1"/>
              <a:t>Smail</a:t>
            </a:r>
            <a:r>
              <a:rPr lang="fr-FR" dirty="0"/>
              <a:t> </a:t>
            </a:r>
            <a:r>
              <a:rPr lang="fr-FR" dirty="0" err="1"/>
              <a:t>Tedjini</a:t>
            </a:r>
            <a:r>
              <a:rPr lang="fr-FR" dirty="0"/>
              <a:t> (PR 63), poste remis au concours pour rentrée 2022</a:t>
            </a:r>
          </a:p>
          <a:p>
            <a:pPr lvl="1"/>
            <a:r>
              <a:rPr lang="fr-FR" dirty="0" err="1"/>
              <a:t>Eric</a:t>
            </a:r>
            <a:r>
              <a:rPr lang="fr-FR" dirty="0"/>
              <a:t> </a:t>
            </a:r>
            <a:r>
              <a:rPr lang="fr-FR" dirty="0" err="1"/>
              <a:t>Beauthias</a:t>
            </a:r>
            <a:r>
              <a:rPr lang="fr-FR" dirty="0"/>
              <a:t> (Tech. </a:t>
            </a:r>
            <a:r>
              <a:rPr lang="fr-FR" dirty="0" err="1"/>
              <a:t>Elec</a:t>
            </a:r>
            <a:r>
              <a:rPr lang="fr-FR" dirty="0"/>
              <a:t>. APDISAR), poste conservé</a:t>
            </a:r>
          </a:p>
          <a:p>
            <a:endParaRPr lang="fr-FR" dirty="0"/>
          </a:p>
          <a:p>
            <a:r>
              <a:rPr lang="fr-FR" dirty="0"/>
              <a:t>Discussions pour recrutement d’un Ingénieur-Enseignant en 2022</a:t>
            </a:r>
          </a:p>
          <a:p>
            <a:pPr lvl="1"/>
            <a:r>
              <a:rPr lang="fr-FR" dirty="0"/>
              <a:t>Electronique Numérique + Apprentissage – Compétences </a:t>
            </a:r>
          </a:p>
        </p:txBody>
      </p:sp>
    </p:spTree>
    <p:extLst>
      <p:ext uri="{BB962C8B-B14F-4D97-AF65-F5344CB8AC3E}">
        <p14:creationId xmlns:p14="http://schemas.microsoft.com/office/powerpoint/2010/main" val="348041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9DFC8-5827-4D02-BA48-353226575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2420888"/>
            <a:ext cx="11090276" cy="936104"/>
          </a:xfrm>
        </p:spPr>
        <p:txBody>
          <a:bodyPr/>
          <a:lstStyle/>
          <a:p>
            <a:pPr marL="0" indent="0" algn="ctr">
              <a:buNone/>
            </a:pPr>
            <a:r>
              <a:rPr lang="fr-FR" sz="4800" dirty="0"/>
              <a:t>Les études et les services</a:t>
            </a:r>
          </a:p>
        </p:txBody>
      </p:sp>
    </p:spTree>
    <p:extLst>
      <p:ext uri="{BB962C8B-B14F-4D97-AF65-F5344CB8AC3E}">
        <p14:creationId xmlns:p14="http://schemas.microsoft.com/office/powerpoint/2010/main" val="329096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9D972-A82F-436E-A792-62FADB67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L’Equipe études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669E46C-C5C9-4B69-B083-A27AF7A6279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6469222"/>
              </p:ext>
            </p:extLst>
          </p:nvPr>
        </p:nvGraphicFramePr>
        <p:xfrm>
          <a:off x="2063549" y="1844824"/>
          <a:ext cx="8229600" cy="44039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2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Directeur des études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Laurent GUILLOTON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Chargée de</a:t>
                      </a:r>
                      <a:r>
                        <a:rPr lang="fr-FR" altLang="fr-FR" sz="1800" kern="1200" baseline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 missions des outils numériques pour les études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Stéphanie CHOLLET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Responsable de premier cycle</a:t>
                      </a: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Quentin GIORGI</a:t>
                      </a: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92701"/>
                  </a:ext>
                </a:extLst>
              </a:tr>
              <a:tr h="6273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Responsable filière EIS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Etienne PERRET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Responsable filière IR&amp;C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Oum-El-</a:t>
                      </a:r>
                      <a:r>
                        <a:rPr lang="fr-FR" altLang="fr-FR" sz="1800" kern="1200" dirty="0" err="1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Kheir</a:t>
                      </a: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 AKTOUF</a:t>
                      </a: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3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Responsable</a:t>
                      </a:r>
                      <a:r>
                        <a:rPr lang="fr-FR" altLang="fr-FR" sz="1800" kern="1200" baseline="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 </a:t>
                      </a: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apprentissage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Nathalie FULGET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3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Responsable admissions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Guy DEHAY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40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9D972-A82F-436E-A792-62FADB67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Responsabilités pédagogiques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9A20184-F675-4F1A-913E-3B9B74F56F0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70225420"/>
              </p:ext>
            </p:extLst>
          </p:nvPr>
        </p:nvGraphicFramePr>
        <p:xfrm>
          <a:off x="2062800" y="1766612"/>
          <a:ext cx="8229600" cy="412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2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1A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Nicolas CHARROUD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2A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Vincent GUISSE avec le soutien de Pierre-Alain TOUPANCE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3A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Damien KOENIG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3App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de-DE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Romain SIRAGUSA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4A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Emmanuel BRUN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4App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de-DE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Romain SIRAGUSA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5A, 5App et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Mistre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Nathalie FULGET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rojets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Industriels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Emmanuel BRUN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Spécialité </a:t>
                      </a: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ISE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David HELY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Spécialité </a:t>
                      </a: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ESE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Nicolas BARBOT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Spécialité </a:t>
                      </a: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ISC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Laurent LEFEVRE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Geneva" pitchFamily="-112" charset="-128"/>
                        <a:cs typeface="Calibri" panose="020F050202020403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900">
                <a:tc>
                  <a:txBody>
                    <a:bodyPr/>
                    <a:lstStyle/>
                    <a:p>
                      <a:r>
                        <a:rPr lang="fr-FR" altLang="fr-FR" sz="16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Spécialité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IR&amp;C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fr-FR" altLang="fr-F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Geneva" pitchFamily="-112" charset="-128"/>
                          <a:cs typeface="Calibri" panose="020F0502020204030204" pitchFamily="34" charset="0"/>
                        </a:rPr>
                        <a:t>Christophe DELEUZE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70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D2462-75FF-49D8-8A1B-25C832DB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responsabilités transverses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34A5D18-0F0A-4747-AADA-B913186BA22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31761050"/>
              </p:ext>
            </p:extLst>
          </p:nvPr>
        </p:nvGraphicFramePr>
        <p:xfrm>
          <a:off x="2063549" y="2491140"/>
          <a:ext cx="8229600" cy="25220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2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Relations entreprises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Nathalie FULGET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Relations internationales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 err="1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Darine</a:t>
                      </a: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 KADDOUR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TICE (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Chamilo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)</a:t>
                      </a: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Nicolas CHARROUD</a:t>
                      </a: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92701"/>
                  </a:ext>
                </a:extLst>
              </a:tr>
              <a:tr h="6273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Cordées de la réussite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kern="1200" dirty="0">
                          <a:solidFill>
                            <a:schemeClr val="tx1"/>
                          </a:solidFill>
                          <a:latin typeface="DIN Medium"/>
                          <a:ea typeface="Geneva" pitchFamily="-112" charset="-128"/>
                          <a:cs typeface="+mn-cs"/>
                        </a:rPr>
                        <a:t>Nicolas BARBOT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DIN Medium"/>
                        <a:ea typeface="Geneva" pitchFamily="-112" charset="-128"/>
                        <a:cs typeface="+mn-cs"/>
                      </a:endParaRPr>
                    </a:p>
                  </a:txBody>
                  <a:tcPr marL="91441" marR="9144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3165"/>
      </p:ext>
    </p:extLst>
  </p:cSld>
  <p:clrMapOvr>
    <a:masterClrMapping/>
  </p:clrMapOvr>
</p:sld>
</file>

<file path=ppt/theme/theme1.xml><?xml version="1.0" encoding="utf-8"?>
<a:theme xmlns:a="http://schemas.openxmlformats.org/drawingml/2006/main" name="Etablissement - 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enoble INP - Esisar - Matrice - 2021 2022- Diaporama (format 16-9).potx" id="{F4D27BB7-9768-4B81-B67E-43FD5B8CE131}" vid="{C8E01CDD-5E5C-42E5-AADA-1E366A09C1AF}"/>
    </a:ext>
  </a:extLst>
</a:theme>
</file>

<file path=ppt/theme/theme2.xml><?xml version="1.0" encoding="utf-8"?>
<a:theme xmlns:a="http://schemas.openxmlformats.org/drawingml/2006/main" name="Etablissement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enoble INP - Esisar - Matrice - 2021 2022- Diaporama (format 16-9).potx" id="{F4D27BB7-9768-4B81-B67E-43FD5B8CE131}" vid="{5C370E52-1A17-401E-86F1-D069AC88101C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Grenoble INP - Esisar - Matrice - 2021 2022- Diaporama (format 16-9)</Template>
  <TotalTime>958</TotalTime>
  <Words>1447</Words>
  <Application>Microsoft Macintosh PowerPoint</Application>
  <PresentationFormat>Grand écran</PresentationFormat>
  <Paragraphs>278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DIN Medium</vt:lpstr>
      <vt:lpstr>Times</vt:lpstr>
      <vt:lpstr>Etablissement - Couverture</vt:lpstr>
      <vt:lpstr>Etablissement - Intérieur</vt:lpstr>
      <vt:lpstr>Réunion de rentrée 2021</vt:lpstr>
      <vt:lpstr>Ordre du jour</vt:lpstr>
      <vt:lpstr>Présentation PowerPoint</vt:lpstr>
      <vt:lpstr>Les départs, les retours et les nouveaux arrivants</vt:lpstr>
      <vt:lpstr>RH Formation 2022</vt:lpstr>
      <vt:lpstr>Présentation PowerPoint</vt:lpstr>
      <vt:lpstr>L’Equipe études</vt:lpstr>
      <vt:lpstr>Responsabilités pédagogiques</vt:lpstr>
      <vt:lpstr>Les responsabilités transverses</vt:lpstr>
      <vt:lpstr>Les nouveaux départements</vt:lpstr>
      <vt:lpstr>Les services liés aux études</vt:lpstr>
      <vt:lpstr>Présentation PowerPoint</vt:lpstr>
      <vt:lpstr>Le calendrier pédagogique</vt:lpstr>
      <vt:lpstr>Présentation PowerPoint</vt:lpstr>
      <vt:lpstr>Admissions en 1ère année Esisar</vt:lpstr>
      <vt:lpstr>Admissions en 3ème année Esisar</vt:lpstr>
      <vt:lpstr>Recrutements Internationaux</vt:lpstr>
      <vt:lpstr>Effectifs des promotions</vt:lpstr>
      <vt:lpstr>Présentation PowerPoint</vt:lpstr>
      <vt:lpstr>Consignes ministériels et INP</vt:lpstr>
      <vt:lpstr>Consignes générales</vt:lpstr>
      <vt:lpstr>Conduite à tenir face à un cas de contamination ou à un cluster</vt:lpstr>
      <vt:lpstr>Présentation PowerPoint</vt:lpstr>
      <vt:lpstr>Informations liés à la scolarité</vt:lpstr>
      <vt:lpstr>Informations liés à la scolarité</vt:lpstr>
      <vt:lpstr>Présentation PowerPoint</vt:lpstr>
      <vt:lpstr>Réforme du premier cycle</vt:lpstr>
      <vt:lpstr>Organisation des études</vt:lpstr>
      <vt:lpstr>Les chantiers projetés</vt:lpstr>
      <vt:lpstr>Présentation PowerPoint</vt:lpstr>
      <vt:lpstr>Dates à retenir</vt:lpstr>
    </vt:vector>
  </TitlesOfParts>
  <Company>pamlemousse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rentrée 2021</dc:title>
  <dc:creator>GUILLOTON Laurent</dc:creator>
  <cp:lastModifiedBy>Eduardo Mendes</cp:lastModifiedBy>
  <cp:revision>40</cp:revision>
  <dcterms:created xsi:type="dcterms:W3CDTF">2021-08-24T16:24:38Z</dcterms:created>
  <dcterms:modified xsi:type="dcterms:W3CDTF">2021-08-30T07:33:04Z</dcterms:modified>
</cp:coreProperties>
</file>